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7" r:id="rId2"/>
  </p:sldMasterIdLst>
  <p:notesMasterIdLst>
    <p:notesMasterId r:id="rId18"/>
  </p:notesMasterIdLst>
  <p:handoutMasterIdLst>
    <p:handoutMasterId r:id="rId19"/>
  </p:handoutMasterIdLst>
  <p:sldIdLst>
    <p:sldId id="534" r:id="rId3"/>
    <p:sldId id="595" r:id="rId4"/>
    <p:sldId id="599" r:id="rId5"/>
    <p:sldId id="612" r:id="rId6"/>
    <p:sldId id="613" r:id="rId7"/>
    <p:sldId id="606" r:id="rId8"/>
    <p:sldId id="607" r:id="rId9"/>
    <p:sldId id="608" r:id="rId10"/>
    <p:sldId id="609" r:id="rId11"/>
    <p:sldId id="614" r:id="rId12"/>
    <p:sldId id="616" r:id="rId13"/>
    <p:sldId id="619" r:id="rId14"/>
    <p:sldId id="622" r:id="rId15"/>
    <p:sldId id="623" r:id="rId16"/>
    <p:sldId id="597" r:id="rId17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0066"/>
    <a:srgbClr val="FFFFCC"/>
    <a:srgbClr val="FF6600"/>
    <a:srgbClr val="FF9966"/>
    <a:srgbClr val="99CC00"/>
    <a:srgbClr val="FF99CC"/>
    <a:srgbClr val="FFCCFF"/>
    <a:srgbClr val="FFCCCC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664" y="-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1F9F3-8BBD-4812-99F4-3034F27F1ECF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CA079-CC5E-4893-AC9B-6CD5644915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502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2BEA6-808F-499A-A62E-2A0767F97319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D946E-DF7B-4AA7-8940-F0655E39BB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12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5" b="18613"/>
          <a:stretch/>
        </p:blipFill>
        <p:spPr bwMode="auto">
          <a:xfrm>
            <a:off x="0" y="-20538"/>
            <a:ext cx="9144000" cy="3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533527" y="4227934"/>
            <a:ext cx="3348919" cy="36004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8" name="副標題 2"/>
          <p:cNvSpPr txBox="1">
            <a:spLocks/>
          </p:cNvSpPr>
          <p:nvPr userDrawn="1"/>
        </p:nvSpPr>
        <p:spPr>
          <a:xfrm>
            <a:off x="6243574" y="4731990"/>
            <a:ext cx="1928826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www.curamobi.com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83534" y="3579862"/>
            <a:ext cx="4636538" cy="864096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文字方塊 4"/>
          <p:cNvSpPr txBox="1"/>
          <p:nvPr userDrawn="1"/>
        </p:nvSpPr>
        <p:spPr>
          <a:xfrm>
            <a:off x="6660232" y="221171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SetoFont" pitchFamily="2" charset="-120"/>
                <a:cs typeface="SetoFont" pitchFamily="2" charset="-120"/>
              </a:rPr>
              <a:t>Let’s Explore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SetoFont" pitchFamily="2" charset="-120"/>
              <a:cs typeface="SetoFont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4809403"/>
            <a:ext cx="1087442" cy="1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318D-F0FF-4430-9493-F7B0AEC3A116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11E2-E766-4F48-B923-6DFE3291F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63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318D-F0FF-4430-9493-F7B0AEC3A116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11E2-E766-4F48-B923-6DFE3291F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81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318D-F0FF-4430-9493-F7B0AEC3A116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11E2-E766-4F48-B923-6DFE3291F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99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318D-F0FF-4430-9493-F7B0AEC3A116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11E2-E766-4F48-B923-6DFE3291F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60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41527" cy="576064"/>
          </a:xfrm>
        </p:spPr>
        <p:txBody>
          <a:bodyPr>
            <a:normAutofit/>
          </a:bodyPr>
          <a:lstStyle>
            <a:lvl1pPr algn="ctr">
              <a:defRPr sz="2200"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</a:t>
            </a:r>
            <a:r>
              <a:rPr lang="zh-TW" altLang="en-US" dirty="0" smtClean="0"/>
              <a:t>編輯母</a:t>
            </a:r>
            <a:r>
              <a:rPr lang="zh-TW" altLang="en-US" dirty="0"/>
              <a:t>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15566"/>
            <a:ext cx="8249478" cy="3888432"/>
          </a:xfrm>
        </p:spPr>
        <p:txBody>
          <a:bodyPr>
            <a:normAutofit/>
          </a:bodyPr>
          <a:lstStyle>
            <a:lvl1pPr algn="l">
              <a:defRPr sz="1600">
                <a:latin typeface="微軟正黑體" pitchFamily="34" charset="-120"/>
                <a:ea typeface="微軟正黑體" pitchFamily="34" charset="-120"/>
              </a:defRPr>
            </a:lvl1pPr>
            <a:lvl2pPr algn="l">
              <a:defRPr sz="1400">
                <a:latin typeface="微軟正黑體" pitchFamily="34" charset="-120"/>
                <a:ea typeface="微軟正黑體" pitchFamily="34" charset="-120"/>
              </a:defRPr>
            </a:lvl2pPr>
            <a:lvl3pPr algn="l">
              <a:defRPr sz="1200">
                <a:latin typeface="微軟正黑體" pitchFamily="34" charset="-120"/>
                <a:ea typeface="微軟正黑體" pitchFamily="34" charset="-120"/>
              </a:defRPr>
            </a:lvl3pPr>
            <a:lvl4pPr algn="l">
              <a:defRPr sz="1100">
                <a:latin typeface="微軟正黑體" pitchFamily="34" charset="-120"/>
                <a:ea typeface="微軟正黑體" pitchFamily="34" charset="-120"/>
              </a:defRPr>
            </a:lvl4pPr>
            <a:lvl5pPr algn="l">
              <a:defRPr sz="1100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0" y="4929204"/>
            <a:ext cx="9144000" cy="2142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1000" dirty="0">
                <a:solidFill>
                  <a:prstClr val="white"/>
                </a:solidFill>
                <a:latin typeface="Gill Sans MT" pitchFamily="34" charset="0"/>
                <a:ea typeface="Verdana" pitchFamily="34" charset="0"/>
              </a:rPr>
              <a:t>CURAMO</a:t>
            </a:r>
            <a:endParaRPr lang="zh-TW" altLang="en-US" sz="1000" dirty="0">
              <a:solidFill>
                <a:prstClr val="white"/>
              </a:solidFill>
              <a:latin typeface="Gill Sans MT" pitchFamily="34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4211960" y="0"/>
            <a:ext cx="648072" cy="5147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4211960" y="4929204"/>
            <a:ext cx="648072" cy="514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4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318D-F0FF-4430-9493-F7B0AEC3A116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11E2-E766-4F48-B923-6DFE3291F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254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318D-F0FF-4430-9493-F7B0AEC3A116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11E2-E766-4F48-B923-6DFE3291F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76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318D-F0FF-4430-9493-F7B0AEC3A116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11E2-E766-4F48-B923-6DFE3291F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60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318D-F0FF-4430-9493-F7B0AEC3A116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11E2-E766-4F48-B923-6DFE3291F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339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318D-F0FF-4430-9493-F7B0AEC3A116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11E2-E766-4F48-B923-6DFE3291F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44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318D-F0FF-4430-9493-F7B0AEC3A116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11E2-E766-4F48-B923-6DFE3291F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0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318D-F0FF-4430-9493-F7B0AEC3A116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11E2-E766-4F48-B923-6DFE3291F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426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158C-EF8D-4757-A050-BF1F8EDFA74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AB35C-6AEB-4F4E-95FC-43B6D6D8039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5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C318D-F0FF-4430-9493-F7B0AEC3A116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411E2-E766-4F48-B923-6DFE3291FF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019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3629471"/>
            <a:ext cx="6048672" cy="598463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長庚科</a:t>
            </a:r>
            <a:r>
              <a:rPr lang="zh-TW" altLang="en-US" sz="2000" dirty="0" smtClean="0"/>
              <a:t>大專科 </a:t>
            </a:r>
            <a:r>
              <a:rPr lang="en-US" altLang="zh-TW" sz="2000" dirty="0" smtClean="0"/>
              <a:t>E</a:t>
            </a:r>
            <a:r>
              <a:rPr lang="zh-TW" altLang="en-US" sz="2000" dirty="0" smtClean="0"/>
              <a:t> 化教室設備使用說明</a:t>
            </a:r>
            <a:endParaRPr lang="zh-TW" altLang="en-US" sz="2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4443958"/>
            <a:ext cx="3312368" cy="50405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展睿科技股份有限公司 </a:t>
            </a:r>
            <a:r>
              <a:rPr lang="en-US" altLang="zh-TW" dirty="0"/>
              <a:t>/ </a:t>
            </a:r>
            <a:r>
              <a:rPr lang="en-US" altLang="zh-TW" dirty="0" smtClean="0"/>
              <a:t>Barry</a:t>
            </a:r>
          </a:p>
          <a:p>
            <a:r>
              <a:rPr lang="en-US" altLang="zh-TW" sz="1200" dirty="0" smtClean="0"/>
              <a:t>2023 March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019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11B6F8-CF25-4039-A833-7B047217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05978"/>
            <a:ext cx="7686700" cy="493564"/>
          </a:xfrm>
        </p:spPr>
        <p:txBody>
          <a:bodyPr>
            <a:normAutofit/>
          </a:bodyPr>
          <a:lstStyle/>
          <a:p>
            <a:r>
              <a:rPr lang="en-US" altLang="zh-TW" sz="2000" b="1" dirty="0" smtClean="0"/>
              <a:t>(B-5)</a:t>
            </a:r>
            <a:r>
              <a:rPr lang="zh-TW" altLang="en-US" sz="2000" b="1" dirty="0" smtClean="0"/>
              <a:t> 在教室內擁有</a:t>
            </a:r>
            <a:r>
              <a:rPr lang="en-US" altLang="zh-TW" sz="2000" b="1" dirty="0" smtClean="0"/>
              <a:t>【</a:t>
            </a:r>
            <a:r>
              <a:rPr lang="zh-TW" altLang="en-US" sz="2000" b="1" dirty="0" smtClean="0"/>
              <a:t>實物攝影機</a:t>
            </a:r>
            <a:r>
              <a:rPr lang="en-US" altLang="zh-TW" sz="2000" b="1" dirty="0" smtClean="0"/>
              <a:t>】</a:t>
            </a:r>
            <a:r>
              <a:rPr lang="zh-TW" altLang="en-US" sz="2000" b="1" dirty="0" smtClean="0"/>
              <a:t>功能</a:t>
            </a:r>
            <a:endParaRPr lang="zh-TW" altLang="en-US" sz="20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5220072" y="1779662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手機先完成無線投影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啟動手機內的照相機功能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照相機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的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Preview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畫面可即時地投影到教室的螢幕上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可類似實物攝影機近拍桌上的物體，或是像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Live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攝影一般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" r="25040"/>
          <a:stretch/>
        </p:blipFill>
        <p:spPr bwMode="auto">
          <a:xfrm>
            <a:off x="251520" y="1272208"/>
            <a:ext cx="4810388" cy="288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5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2640195" y="843558"/>
            <a:ext cx="5676221" cy="3523041"/>
            <a:chOff x="2914663" y="257187"/>
            <a:chExt cx="5676221" cy="3523041"/>
          </a:xfrm>
        </p:grpSpPr>
        <p:pic>
          <p:nvPicPr>
            <p:cNvPr id="8194" name="Picture 2" descr="BenQ RM6503 ab € 2725,05 (2023) | Preisvergleich Geizhals Deutschlan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663" y="257187"/>
              <a:ext cx="5676221" cy="3523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02" t="12417" r="2265" b="2041"/>
            <a:stretch/>
          </p:blipFill>
          <p:spPr bwMode="auto">
            <a:xfrm>
              <a:off x="3023183" y="360862"/>
              <a:ext cx="5462546" cy="3078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文字方塊 3"/>
          <p:cNvSpPr txBox="1"/>
          <p:nvPr/>
        </p:nvSpPr>
        <p:spPr>
          <a:xfrm>
            <a:off x="2529326" y="443860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切換訊號源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91204" y="3855361"/>
            <a:ext cx="144016" cy="16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372489" y="3858831"/>
            <a:ext cx="144016" cy="16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876545" y="3862395"/>
            <a:ext cx="144016" cy="16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357830" y="3865865"/>
            <a:ext cx="144016" cy="16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肘形接點 7"/>
          <p:cNvCxnSpPr>
            <a:stCxn id="4" idx="0"/>
            <a:endCxn id="5" idx="2"/>
          </p:cNvCxnSpPr>
          <p:nvPr/>
        </p:nvCxnSpPr>
        <p:spPr>
          <a:xfrm rot="5400000" flipH="1" flipV="1">
            <a:off x="3807270" y="3282665"/>
            <a:ext cx="418058" cy="1893826"/>
          </a:xfrm>
          <a:prstGeom prst="bentConnector3">
            <a:avLst>
              <a:gd name="adj1" fmla="val 50000"/>
            </a:avLst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3887787" y="4484329"/>
            <a:ext cx="1307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開啟電子白板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145174" y="4490872"/>
            <a:ext cx="1909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內建應用程式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0" name="肘形接點 19"/>
          <p:cNvCxnSpPr>
            <a:stCxn id="16" idx="3"/>
          </p:cNvCxnSpPr>
          <p:nvPr/>
        </p:nvCxnSpPr>
        <p:spPr>
          <a:xfrm flipV="1">
            <a:off x="5195315" y="3948459"/>
            <a:ext cx="177174" cy="689759"/>
          </a:xfrm>
          <a:prstGeom prst="bentConnector2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接點 27"/>
          <p:cNvCxnSpPr>
            <a:stCxn id="18" idx="1"/>
          </p:cNvCxnSpPr>
          <p:nvPr/>
        </p:nvCxnSpPr>
        <p:spPr>
          <a:xfrm rot="10800000">
            <a:off x="5697678" y="4020549"/>
            <a:ext cx="447496" cy="624213"/>
          </a:xfrm>
          <a:prstGeom prst="bentConnector2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Transparent Home Icon Clipart - Circle Transparent Home Icon - Png Download  - Full Size Clipart (#5647199) - Pin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53" b="9720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651218"/>
            <a:ext cx="541292" cy="48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橢圓 2"/>
          <p:cNvSpPr/>
          <p:nvPr/>
        </p:nvSpPr>
        <p:spPr>
          <a:xfrm>
            <a:off x="2352671" y="2078386"/>
            <a:ext cx="792088" cy="72008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251519" y="1985014"/>
            <a:ext cx="20504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按下觸控螢幕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側鍵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或右下角的實體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按鍵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的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Home Key</a:t>
            </a:r>
          </a:p>
          <a:p>
            <a:endParaRPr lang="en-US" altLang="zh-TW" sz="1600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6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可以開啟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或回到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如右圖的待機畫面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標題 1">
            <a:extLst>
              <a:ext uri="{FF2B5EF4-FFF2-40B4-BE49-F238E27FC236}">
                <a16:creationId xmlns:a16="http://schemas.microsoft.com/office/drawing/2014/main" id="{6D11B6F8-CF25-4039-A833-7B047217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05978"/>
            <a:ext cx="7686700" cy="493564"/>
          </a:xfrm>
        </p:spPr>
        <p:txBody>
          <a:bodyPr>
            <a:normAutofit/>
          </a:bodyPr>
          <a:lstStyle/>
          <a:p>
            <a:r>
              <a:rPr lang="en-US" altLang="zh-TW" sz="2000" b="1" dirty="0" smtClean="0"/>
              <a:t>(C-1)</a:t>
            </a:r>
            <a:r>
              <a:rPr lang="zh-TW" altLang="en-US" sz="2000" b="1" dirty="0" smtClean="0"/>
              <a:t> </a:t>
            </a:r>
            <a:r>
              <a:rPr lang="zh-TW" altLang="en-US" sz="2000" dirty="0" smtClean="0"/>
              <a:t>觸</a:t>
            </a:r>
            <a:r>
              <a:rPr lang="zh-TW" altLang="en-US" sz="2000" dirty="0"/>
              <a:t>控螢幕操作</a:t>
            </a:r>
            <a:r>
              <a:rPr lang="zh-TW" altLang="en-US" sz="2000" dirty="0" smtClean="0"/>
              <a:t>模式：主畫面之選項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697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1" t="4988"/>
          <a:stretch/>
        </p:blipFill>
        <p:spPr bwMode="auto">
          <a:xfrm>
            <a:off x="1670768" y="834887"/>
            <a:ext cx="5404666" cy="396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840294" y="3651870"/>
            <a:ext cx="144016" cy="16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220072" y="3651870"/>
            <a:ext cx="144016" cy="16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595436" y="3723878"/>
            <a:ext cx="144016" cy="16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901229" y="3723878"/>
            <a:ext cx="144016" cy="16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7524328" y="3651870"/>
            <a:ext cx="144016" cy="16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21" y="1508066"/>
            <a:ext cx="2008103" cy="325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id="{6D11B6F8-CF25-4039-A833-7B047217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05978"/>
            <a:ext cx="7686700" cy="493564"/>
          </a:xfrm>
        </p:spPr>
        <p:txBody>
          <a:bodyPr>
            <a:normAutofit/>
          </a:bodyPr>
          <a:lstStyle/>
          <a:p>
            <a:r>
              <a:rPr lang="en-US" altLang="zh-TW" sz="2000" b="1" dirty="0" smtClean="0"/>
              <a:t>(C-2)</a:t>
            </a:r>
            <a:r>
              <a:rPr lang="zh-TW" altLang="en-US" sz="2000" b="1" dirty="0" smtClean="0"/>
              <a:t> </a:t>
            </a:r>
            <a:r>
              <a:rPr lang="zh-TW" altLang="en-US" sz="2000" dirty="0" smtClean="0"/>
              <a:t>啟動電子白板</a:t>
            </a:r>
            <a:r>
              <a:rPr lang="en-US" altLang="zh-TW" sz="2000" dirty="0" smtClean="0"/>
              <a:t>-A</a:t>
            </a:r>
            <a:endParaRPr lang="zh-TW" altLang="en-US" sz="2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258"/>
            <a:ext cx="1872208" cy="443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3131840" y="1200289"/>
            <a:ext cx="3024335" cy="7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直接用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手指即可在白板上書寫、用手掌即可模擬板擦擦拭</a:t>
            </a:r>
            <a:endParaRPr lang="zh-TW" altLang="en-US" sz="1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32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00"/>
          <a:stretch/>
        </p:blipFill>
        <p:spPr bwMode="auto">
          <a:xfrm>
            <a:off x="47301" y="123477"/>
            <a:ext cx="2220443" cy="480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840294" y="3859747"/>
            <a:ext cx="144016" cy="16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220072" y="3859747"/>
            <a:ext cx="144016" cy="16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595436" y="3931755"/>
            <a:ext cx="144016" cy="16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901229" y="3931755"/>
            <a:ext cx="144016" cy="16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7524328" y="3859747"/>
            <a:ext cx="144016" cy="16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39" y="184939"/>
            <a:ext cx="1678174" cy="468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id="{6D11B6F8-CF25-4039-A833-7B047217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208620"/>
            <a:ext cx="5472242" cy="493564"/>
          </a:xfrm>
        </p:spPr>
        <p:txBody>
          <a:bodyPr>
            <a:normAutofit/>
          </a:bodyPr>
          <a:lstStyle/>
          <a:p>
            <a:r>
              <a:rPr lang="en-US" altLang="zh-TW" sz="2000" b="1" dirty="0" smtClean="0"/>
              <a:t>(C-3)</a:t>
            </a:r>
            <a:r>
              <a:rPr lang="zh-TW" altLang="en-US" sz="2000" b="1" dirty="0" smtClean="0"/>
              <a:t> </a:t>
            </a:r>
            <a:r>
              <a:rPr lang="zh-TW" altLang="en-US" sz="2000" dirty="0" smtClean="0"/>
              <a:t>啟動電子白板</a:t>
            </a:r>
            <a:r>
              <a:rPr lang="en-US" altLang="zh-TW" sz="2000" dirty="0" smtClean="0"/>
              <a:t>-B</a:t>
            </a:r>
            <a:endParaRPr lang="zh-TW" altLang="en-US" sz="20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191" y="2203563"/>
            <a:ext cx="4292445" cy="245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4211960" y="1411475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執行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匯出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裡的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QR Code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功能，可將電子白板書寫的內容轉成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QR code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，讓同學透過手機掃描下載圖檔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or PDF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檔，快速紀錄上課討論的過程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61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/>
              <a:t>結束課程、離開教室：一鍵關閉系統</a:t>
            </a:r>
            <a:endParaRPr lang="zh-TW" altLang="en-US" sz="2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572000" y="1131590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按下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桌面上之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關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機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快捷按鍵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關閉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系統：將依序把電腦、投影機、觸控螢幕、機櫃內設備進行關機程序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16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建議不要單獨將電腦關機，這樣並不會去關閉其他設備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16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若已經先將電腦關機了，還是可以按下關機快捷鍵進行系統關機程序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16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若電腦當機了，還是可以執行開關機快捷鍵，執行系統開關機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9" y="1131590"/>
            <a:ext cx="402907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13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5045" y="1635646"/>
            <a:ext cx="2571768" cy="857250"/>
          </a:xfrm>
        </p:spPr>
        <p:txBody>
          <a:bodyPr/>
          <a:lstStyle/>
          <a:p>
            <a:pPr algn="ctr"/>
            <a:r>
              <a:rPr lang="en-US" altLang="zh-TW" b="1" dirty="0">
                <a:solidFill>
                  <a:srgbClr val="FF9933"/>
                </a:solidFill>
              </a:rPr>
              <a:t>Thank You</a:t>
            </a:r>
            <a:endParaRPr lang="zh-TW" altLang="en-US" b="1" dirty="0">
              <a:solidFill>
                <a:srgbClr val="FF9933"/>
              </a:solidFill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B6A4440-818F-4C0E-B6BB-E14553D6551F}"/>
              </a:ext>
            </a:extLst>
          </p:cNvPr>
          <p:cNvSpPr txBox="1">
            <a:spLocks/>
          </p:cNvSpPr>
          <p:nvPr/>
        </p:nvSpPr>
        <p:spPr>
          <a:xfrm>
            <a:off x="5148064" y="1707654"/>
            <a:ext cx="2880320" cy="1321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altLang="zh-TW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Contact</a:t>
            </a:r>
            <a:r>
              <a:rPr lang="zh-TW" alt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：</a:t>
            </a:r>
            <a:r>
              <a:rPr lang="en-US" altLang="zh-TW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Barry</a:t>
            </a:r>
          </a:p>
          <a:p>
            <a:pPr>
              <a:spcBef>
                <a:spcPts val="600"/>
              </a:spcBef>
            </a:pPr>
            <a:r>
              <a:rPr lang="en-US" altLang="zh-TW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Mobile: 0988-176-980</a:t>
            </a:r>
          </a:p>
          <a:p>
            <a:pPr>
              <a:spcBef>
                <a:spcPts val="600"/>
              </a:spcBef>
            </a:pPr>
            <a:r>
              <a:rPr lang="en-US" altLang="zh-TW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Email: barry.dai@curamobi.com</a:t>
            </a:r>
          </a:p>
          <a:p>
            <a:pPr>
              <a:spcBef>
                <a:spcPts val="600"/>
              </a:spcBef>
            </a:pPr>
            <a:r>
              <a:rPr lang="en-US" altLang="zh-TW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Line ID</a:t>
            </a:r>
            <a:r>
              <a:rPr lang="zh-TW" alt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：</a:t>
            </a:r>
            <a:r>
              <a:rPr lang="en-US" altLang="zh-TW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barrydai</a:t>
            </a:r>
            <a:endParaRPr lang="zh-TW" alt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3178319"/>
            <a:ext cx="9153953" cy="198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ot Air Balloon Icon Stock Of Transportation Vehicles Isolated Vector, Icons  Stock, Balloon Icons, Air Icons PNG and Vector with Transparent Background  for Free Download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28" t="16889" r="20608" b="16828"/>
          <a:stretch/>
        </p:blipFill>
        <p:spPr bwMode="auto">
          <a:xfrm>
            <a:off x="1844703" y="1419622"/>
            <a:ext cx="731520" cy="8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40097"/>
            <a:ext cx="1087442" cy="1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5" y="1565926"/>
            <a:ext cx="402907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/>
              <a:t>開始使用教室內設備</a:t>
            </a:r>
            <a:r>
              <a:rPr lang="zh-TW" altLang="en-US" sz="2000" dirty="0" smtClean="0"/>
              <a:t>：一鍵開啟系統</a:t>
            </a:r>
            <a:endParaRPr lang="zh-TW" altLang="en-US" sz="2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79512" y="89640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按下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桌面上之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開機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快捷按鍵開啟系統：將依序把電腦、投影機、觸控螢幕、機櫃內設備開啟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44008" y="895821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待電腦開啟後，會自動喚起電腦上之環控程式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按下視窗介面上之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按此按鍵開機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】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039" y="1563638"/>
            <a:ext cx="403335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橢圓 7"/>
          <p:cNvSpPr/>
          <p:nvPr/>
        </p:nvSpPr>
        <p:spPr>
          <a:xfrm>
            <a:off x="6228184" y="3456423"/>
            <a:ext cx="792088" cy="72008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2699792" y="2643758"/>
            <a:ext cx="864096" cy="86409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3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843558"/>
            <a:ext cx="2016224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/>
              <a:t>環控程式的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三種情境模式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2555776" y="331035"/>
            <a:ext cx="6264696" cy="4328947"/>
            <a:chOff x="179512" y="403043"/>
            <a:chExt cx="6264696" cy="4328947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00"/>
            <a:stretch/>
          </p:blipFill>
          <p:spPr bwMode="auto">
            <a:xfrm>
              <a:off x="179512" y="403043"/>
              <a:ext cx="6264696" cy="4328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52" t="33824" r="837" b="12993"/>
            <a:stretch/>
          </p:blipFill>
          <p:spPr bwMode="auto">
            <a:xfrm>
              <a:off x="755576" y="1125056"/>
              <a:ext cx="4579281" cy="3528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7" t="23797" r="53483" b="56778"/>
            <a:stretch/>
          </p:blipFill>
          <p:spPr bwMode="auto">
            <a:xfrm>
              <a:off x="820790" y="1923678"/>
              <a:ext cx="1501136" cy="828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 descr="Screen Mirroring-Mobile Screen - Google Play 應用程式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995686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字方塊 5"/>
            <p:cNvSpPr txBox="1"/>
            <p:nvPr/>
          </p:nvSpPr>
          <p:spPr>
            <a:xfrm>
              <a:off x="683568" y="3003798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 smtClean="0">
                  <a:latin typeface="微軟正黑體" pitchFamily="34" charset="-120"/>
                  <a:ea typeface="微軟正黑體" pitchFamily="34" charset="-120"/>
                </a:rPr>
                <a:t>常用 </a:t>
              </a:r>
              <a:r>
                <a:rPr lang="en-US" altLang="zh-TW" sz="1200" b="1" dirty="0" smtClean="0">
                  <a:latin typeface="微軟正黑體" pitchFamily="34" charset="-120"/>
                  <a:ea typeface="微軟正黑體" pitchFamily="34" charset="-120"/>
                </a:rPr>
                <a:t>PC</a:t>
              </a:r>
              <a:r>
                <a:rPr lang="zh-TW" altLang="en-US" sz="1200" b="1" dirty="0" smtClean="0">
                  <a:latin typeface="微軟正黑體" pitchFamily="34" charset="-120"/>
                  <a:ea typeface="微軟正黑體" pitchFamily="34" charset="-120"/>
                </a:rPr>
                <a:t> 簡報</a:t>
              </a:r>
              <a:r>
                <a:rPr lang="zh-TW" altLang="en-US" sz="1200" b="1" dirty="0">
                  <a:latin typeface="微軟正黑體" pitchFamily="34" charset="-120"/>
                  <a:ea typeface="微軟正黑體" pitchFamily="34" charset="-120"/>
                </a:rPr>
                <a:t>模式</a:t>
              </a: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627784" y="3003798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 smtClean="0">
                  <a:latin typeface="微軟正黑體" pitchFamily="34" charset="-120"/>
                  <a:ea typeface="微軟正黑體" pitchFamily="34" charset="-120"/>
                </a:rPr>
                <a:t>互動教學模式</a:t>
              </a:r>
              <a:endParaRPr lang="zh-TW" altLang="en-US" sz="12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030" name="Picture 6" descr="Touch screen - Free technology icon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1111" y="1995686"/>
              <a:ext cx="679002" cy="679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4499992" y="3003797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>
                  <a:latin typeface="微軟正黑體" pitchFamily="34" charset="-120"/>
                  <a:ea typeface="微軟正黑體" pitchFamily="34" charset="-120"/>
                </a:rPr>
                <a:t>觸</a:t>
              </a:r>
              <a:r>
                <a:rPr lang="zh-TW" altLang="en-US" sz="1200" b="1" dirty="0" smtClean="0">
                  <a:latin typeface="微軟正黑體" pitchFamily="34" charset="-120"/>
                  <a:ea typeface="微軟正黑體" pitchFamily="34" charset="-120"/>
                </a:rPr>
                <a:t>控螢幕操作模式</a:t>
              </a:r>
              <a:endParaRPr lang="zh-TW" altLang="en-US" sz="12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167499" y="3330446"/>
            <a:ext cx="1404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投影機與觸控螢幕皆顯示教室內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PC 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的畫面</a:t>
            </a:r>
          </a:p>
        </p:txBody>
      </p:sp>
      <p:sp>
        <p:nvSpPr>
          <p:cNvPr id="10" name="矩形 9"/>
          <p:cNvSpPr/>
          <p:nvPr/>
        </p:nvSpPr>
        <p:spPr>
          <a:xfrm>
            <a:off x="5093663" y="3330446"/>
            <a:ext cx="14670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投影機與觸控螢幕皆顯示無線投影伺服器的待機畫面，再由筆電、手機、平板投射畫面上去</a:t>
            </a:r>
            <a:endParaRPr lang="en-US" altLang="zh-TW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48264" y="3324929"/>
            <a:ext cx="1455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觸控螢幕顯示待機主畫面，可操作電子白板、瀏覽器等功能</a:t>
            </a:r>
          </a:p>
        </p:txBody>
      </p:sp>
    </p:spTree>
    <p:extLst>
      <p:ext uri="{BB962C8B-B14F-4D97-AF65-F5344CB8AC3E}">
        <p14:creationId xmlns:p14="http://schemas.microsoft.com/office/powerpoint/2010/main" val="26557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(A-1)</a:t>
            </a:r>
            <a:r>
              <a:rPr lang="zh-TW" altLang="en-US" sz="2000" dirty="0" smtClean="0"/>
              <a:t> 常用 </a:t>
            </a:r>
            <a:r>
              <a:rPr lang="en-US" altLang="zh-TW" sz="2000" dirty="0"/>
              <a:t>PC </a:t>
            </a:r>
            <a:r>
              <a:rPr lang="zh-TW" altLang="en-US" sz="2000" dirty="0"/>
              <a:t>簡報模式</a:t>
            </a:r>
            <a:r>
              <a:rPr lang="zh-TW" altLang="en-US" sz="2000" dirty="0" smtClean="0"/>
              <a:t>：啟動視訊會議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32040" y="915566"/>
            <a:ext cx="3960440" cy="3888432"/>
          </a:xfrm>
        </p:spPr>
        <p:txBody>
          <a:bodyPr>
            <a:normAutofit/>
          </a:bodyPr>
          <a:lstStyle/>
          <a:p>
            <a:r>
              <a:rPr lang="zh-TW" altLang="en-US" sz="1400" dirty="0" smtClean="0"/>
              <a:t>在 </a:t>
            </a:r>
            <a:r>
              <a:rPr lang="en-US" altLang="zh-TW" sz="1400" dirty="0" smtClean="0"/>
              <a:t>PC </a:t>
            </a:r>
            <a:r>
              <a:rPr lang="zh-TW" altLang="en-US" sz="1400" dirty="0" smtClean="0"/>
              <a:t>上啟動 </a:t>
            </a:r>
            <a:r>
              <a:rPr lang="en-US" altLang="zh-TW" sz="1400" dirty="0" err="1" smtClean="0"/>
              <a:t>Webex</a:t>
            </a:r>
            <a:r>
              <a:rPr lang="en-US" altLang="zh-TW" sz="1400" dirty="0" smtClean="0"/>
              <a:t> (</a:t>
            </a:r>
            <a:r>
              <a:rPr lang="zh-TW" altLang="en-US" sz="1400" dirty="0" smtClean="0"/>
              <a:t>輸入帳號密碼</a:t>
            </a:r>
            <a:r>
              <a:rPr lang="en-US" altLang="zh-TW" sz="1400" dirty="0" smtClean="0"/>
              <a:t>)</a:t>
            </a:r>
          </a:p>
          <a:p>
            <a:endParaRPr lang="en-US" altLang="zh-TW" sz="1400" dirty="0"/>
          </a:p>
          <a:p>
            <a:r>
              <a:rPr lang="zh-TW" altLang="en-US" sz="1400" dirty="0" smtClean="0"/>
              <a:t>在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Camera </a:t>
            </a:r>
            <a:r>
              <a:rPr lang="zh-TW" altLang="en-US" sz="1400" dirty="0" smtClean="0"/>
              <a:t>訊號源選擇 </a:t>
            </a:r>
            <a:r>
              <a:rPr lang="en-US" altLang="zh-TW" sz="1400" dirty="0" smtClean="0"/>
              <a:t>HD-Camera-Left </a:t>
            </a:r>
            <a:r>
              <a:rPr lang="zh-TW" altLang="en-US" sz="1400" dirty="0" smtClean="0"/>
              <a:t>或 </a:t>
            </a:r>
            <a:r>
              <a:rPr lang="en-US" altLang="zh-TW" sz="1400" dirty="0" smtClean="0"/>
              <a:t>HD-Camera-Right</a:t>
            </a:r>
            <a:r>
              <a:rPr lang="zh-TW" altLang="en-US" sz="1400" dirty="0" smtClean="0"/>
              <a:t>，當作 </a:t>
            </a:r>
            <a:r>
              <a:rPr lang="en-US" altLang="zh-TW" sz="1400" dirty="0" err="1" smtClean="0"/>
              <a:t>Webex</a:t>
            </a:r>
            <a:r>
              <a:rPr lang="en-US" altLang="zh-TW" sz="1400" dirty="0" smtClean="0"/>
              <a:t> </a:t>
            </a:r>
            <a:r>
              <a:rPr lang="zh-TW" altLang="en-US" sz="1400" dirty="0" smtClean="0"/>
              <a:t>的攝影機訊號</a:t>
            </a:r>
            <a:endParaRPr lang="en-US" altLang="zh-TW" sz="1400" dirty="0" smtClean="0"/>
          </a:p>
          <a:p>
            <a:endParaRPr lang="en-US" altLang="zh-TW" sz="1400" dirty="0"/>
          </a:p>
          <a:p>
            <a:r>
              <a:rPr lang="en-US" altLang="zh-TW" sz="1400" dirty="0" smtClean="0"/>
              <a:t>Left, Right </a:t>
            </a:r>
            <a:r>
              <a:rPr lang="zh-TW" altLang="en-US" sz="1400" dirty="0" smtClean="0"/>
              <a:t>的判別以坐在教室內，面對門口的左右來區分</a:t>
            </a:r>
            <a:endParaRPr lang="en-US" altLang="zh-TW" sz="1400" dirty="0" smtClean="0"/>
          </a:p>
          <a:p>
            <a:endParaRPr lang="en-US" altLang="zh-TW" sz="1400" dirty="0"/>
          </a:p>
          <a:p>
            <a:r>
              <a:rPr lang="zh-TW" altLang="en-US" sz="1400" dirty="0" smtClean="0"/>
              <a:t>可使用 </a:t>
            </a:r>
            <a:r>
              <a:rPr lang="en-US" altLang="zh-TW" sz="1400" dirty="0" smtClean="0"/>
              <a:t>Camera </a:t>
            </a:r>
            <a:r>
              <a:rPr lang="zh-TW" altLang="en-US" sz="1400" dirty="0" smtClean="0"/>
              <a:t>的遙控器控制所選定攝影機的鏡頭左右、</a:t>
            </a:r>
            <a:r>
              <a:rPr lang="en-US" altLang="zh-TW" sz="1400" dirty="0" smtClean="0"/>
              <a:t>Zoom in/out </a:t>
            </a:r>
            <a:r>
              <a:rPr lang="zh-TW" altLang="en-US" sz="1400" dirty="0" smtClean="0"/>
              <a:t>等</a:t>
            </a:r>
            <a:endParaRPr lang="en-US" altLang="zh-TW" sz="1400" dirty="0" smtClean="0"/>
          </a:p>
          <a:p>
            <a:endParaRPr lang="en-US" altLang="zh-TW" sz="1400" dirty="0"/>
          </a:p>
          <a:p>
            <a:r>
              <a:rPr lang="zh-TW" altLang="en-US" sz="1400" dirty="0" smtClean="0"/>
              <a:t>視訊會議的現場收音是連接</a:t>
            </a:r>
            <a:r>
              <a:rPr lang="en-US" altLang="zh-TW" sz="1400" dirty="0" smtClean="0"/>
              <a:t>【</a:t>
            </a:r>
            <a:r>
              <a:rPr lang="zh-TW" altLang="en-US" sz="1400" dirty="0" smtClean="0"/>
              <a:t>無線麥克風</a:t>
            </a:r>
            <a:r>
              <a:rPr lang="en-US" altLang="zh-TW" sz="1400" dirty="0" smtClean="0"/>
              <a:t>】</a:t>
            </a:r>
            <a:r>
              <a:rPr lang="zh-TW" altLang="en-US" sz="1400" dirty="0" smtClean="0"/>
              <a:t>，請記得使用手握麥克風於現場擴音及視訊會議收音</a:t>
            </a:r>
            <a:endParaRPr lang="zh-TW" altLang="en-US" sz="1400" dirty="0"/>
          </a:p>
        </p:txBody>
      </p:sp>
      <p:grpSp>
        <p:nvGrpSpPr>
          <p:cNvPr id="8" name="群組 7"/>
          <p:cNvGrpSpPr/>
          <p:nvPr/>
        </p:nvGrpSpPr>
        <p:grpSpPr>
          <a:xfrm>
            <a:off x="179512" y="843558"/>
            <a:ext cx="4597115" cy="3672408"/>
            <a:chOff x="179512" y="771550"/>
            <a:chExt cx="4597115" cy="367240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0" t="12638" r="34131" b="6783"/>
            <a:stretch/>
          </p:blipFill>
          <p:spPr bwMode="auto">
            <a:xfrm>
              <a:off x="179512" y="771550"/>
              <a:ext cx="4597115" cy="3672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73" t="54823" r="51884" b="29824"/>
            <a:stretch/>
          </p:blipFill>
          <p:spPr bwMode="auto">
            <a:xfrm>
              <a:off x="1907704" y="2664122"/>
              <a:ext cx="1296144" cy="699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1835696" y="2787774"/>
              <a:ext cx="1152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900" dirty="0" smtClean="0"/>
                <a:t>HD-Camera-Left</a:t>
              </a:r>
              <a:endParaRPr lang="zh-TW" altLang="en-US" sz="900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836914" y="3100027"/>
              <a:ext cx="1152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900" dirty="0" smtClean="0"/>
                <a:t>HD-Camera-Right</a:t>
              </a:r>
              <a:endParaRPr lang="zh-TW" altLang="en-US" sz="900" dirty="0"/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1547664" y="2731403"/>
              <a:ext cx="1872208" cy="64807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(</a:t>
            </a:r>
            <a:r>
              <a:rPr lang="en-US" altLang="zh-TW" sz="2000" dirty="0" smtClean="0"/>
              <a:t>A-2) </a:t>
            </a:r>
            <a:r>
              <a:rPr lang="zh-TW" altLang="en-US" sz="2000" dirty="0" smtClean="0"/>
              <a:t>手握麥克風、視訊攝影機之遙控器</a:t>
            </a:r>
            <a:endParaRPr lang="zh-TW" altLang="en-US" sz="2000" dirty="0"/>
          </a:p>
        </p:txBody>
      </p:sp>
      <p:sp>
        <p:nvSpPr>
          <p:cNvPr id="10" name="AutoShape 5" descr="https://i3.momoshop.com.tw/1658851113/goodsimg/0010/324/390/10324390_R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5" t="15384" r="22538" b="33040"/>
          <a:stretch/>
        </p:blipFill>
        <p:spPr bwMode="auto">
          <a:xfrm>
            <a:off x="683568" y="1147947"/>
            <a:ext cx="2334948" cy="214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155575" y="3435846"/>
            <a:ext cx="3816424" cy="648072"/>
          </a:xfrm>
        </p:spPr>
        <p:txBody>
          <a:bodyPr>
            <a:normAutofit/>
          </a:bodyPr>
          <a:lstStyle/>
          <a:p>
            <a:r>
              <a:rPr lang="zh-TW" altLang="en-US" sz="1400" dirty="0"/>
              <a:t>若</a:t>
            </a:r>
            <a:r>
              <a:rPr lang="zh-TW" altLang="en-US" sz="1400" dirty="0" smtClean="0"/>
              <a:t>收音狀況不良時，請確認一下電池格數</a:t>
            </a:r>
            <a:endParaRPr lang="en-US" altLang="zh-TW" sz="1400" dirty="0" smtClean="0"/>
          </a:p>
          <a:p>
            <a:r>
              <a:rPr lang="zh-TW" altLang="en-US" sz="1400" dirty="0"/>
              <a:t>四</a:t>
            </a:r>
            <a:r>
              <a:rPr lang="zh-TW" altLang="en-US" sz="1400" dirty="0" smtClean="0"/>
              <a:t>間研討室之麥克風不能交換使用</a:t>
            </a:r>
            <a:endParaRPr lang="zh-TW" altLang="en-US" sz="1400" dirty="0"/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5328986" y="3075806"/>
            <a:ext cx="3628890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dirty="0" smtClean="0"/>
              <a:t>遙控器請對著攝影機的方向進行操作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/>
              <a:t>若</a:t>
            </a:r>
            <a:r>
              <a:rPr lang="zh-TW" altLang="en-US" sz="1400" dirty="0" smtClean="0"/>
              <a:t>有無法操作的狀況，請確認遙控器最上排之四顆白色按鍵是選到</a:t>
            </a:r>
            <a:r>
              <a:rPr lang="en-US" altLang="zh-TW" sz="1400" dirty="0" smtClean="0"/>
              <a:t>【1】</a:t>
            </a:r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若有控制不良的狀況，請檢察電池容量</a:t>
            </a:r>
            <a:endParaRPr lang="zh-TW" altLang="en-US" sz="14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87">
            <a:off x="4328244" y="1154533"/>
            <a:ext cx="919562" cy="305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64651"/>
            <a:ext cx="2145570" cy="160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4067944" y="915566"/>
            <a:ext cx="0" cy="3495331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4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11B6F8-CF25-4039-A833-7B047217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7986"/>
            <a:ext cx="7715200" cy="49356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(B-1) </a:t>
            </a:r>
            <a:r>
              <a:rPr lang="zh-TW" altLang="en-US" dirty="0" smtClean="0"/>
              <a:t>互動</a:t>
            </a:r>
            <a:r>
              <a:rPr lang="zh-TW" altLang="en-US" dirty="0"/>
              <a:t>教學模式</a:t>
            </a:r>
            <a:r>
              <a:rPr lang="zh-TW" altLang="en-US" dirty="0" smtClean="0"/>
              <a:t>：</a:t>
            </a:r>
            <a:r>
              <a:rPr lang="zh-TW" altLang="en-US" b="1" dirty="0" smtClean="0"/>
              <a:t>無線投影伺服器</a:t>
            </a:r>
            <a:r>
              <a:rPr lang="zh-TW" altLang="en-US" dirty="0" smtClean="0"/>
              <a:t>的待機畫面及操作指引如下</a:t>
            </a:r>
            <a:r>
              <a:rPr lang="zh-TW" altLang="en-US" b="1" dirty="0" smtClean="0"/>
              <a:t> </a:t>
            </a:r>
            <a:endParaRPr lang="zh-TW" alt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9582"/>
            <a:ext cx="6468516" cy="364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2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11B6F8-CF25-4039-A833-7B047217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50" y="349994"/>
            <a:ext cx="7686700" cy="493564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(B-2) </a:t>
            </a:r>
            <a:r>
              <a:rPr lang="zh-TW" altLang="en-US" sz="2000" dirty="0" smtClean="0"/>
              <a:t>筆電進行</a:t>
            </a:r>
            <a:r>
              <a:rPr lang="zh-TW" altLang="en-US" sz="2000" b="1" dirty="0" smtClean="0"/>
              <a:t>無線投影：使用桌面上的下列兩種啟動按鍵</a:t>
            </a:r>
            <a:endParaRPr lang="zh-TW" altLang="en-US" sz="2000" b="1" dirty="0"/>
          </a:p>
        </p:txBody>
      </p:sp>
      <p:sp>
        <p:nvSpPr>
          <p:cNvPr id="6" name="矩形 5"/>
          <p:cNvSpPr/>
          <p:nvPr/>
        </p:nvSpPr>
        <p:spPr>
          <a:xfrm>
            <a:off x="611560" y="411510"/>
            <a:ext cx="5760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3" name="Picture 3" descr="C:\Users\user\Dropbox\我的電腦 (DESKTOP-NOG6S82)\Documents\Business n Products\2_內容管理\AA 所有產品去背圖\rediShow-Buttons\type_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4223"/>
            <a:ext cx="3600400" cy="159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ropbox\我的電腦 (DESKTOP-NOG6S82)\Documents\Business n Products\2_內容管理\AA 所有產品去背圖\rediShow-Buttons\HDM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03598"/>
            <a:ext cx="2736304" cy="167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467544" y="3075806"/>
            <a:ext cx="4032448" cy="1102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400" b="1" dirty="0" smtClean="0">
                <a:solidFill>
                  <a:srgbClr val="FF9933"/>
                </a:solidFill>
              </a:rPr>
              <a:t>【Type-C </a:t>
            </a:r>
            <a:r>
              <a:rPr lang="zh-TW" altLang="en-US" sz="1400" b="1" dirty="0" smtClean="0">
                <a:solidFill>
                  <a:srgbClr val="FF9933"/>
                </a:solidFill>
              </a:rPr>
              <a:t>版本啟動按鍵</a:t>
            </a:r>
            <a:r>
              <a:rPr lang="en-US" altLang="zh-TW" sz="1400" b="1" dirty="0" smtClean="0">
                <a:solidFill>
                  <a:srgbClr val="FF9933"/>
                </a:solidFill>
              </a:rPr>
              <a:t>】</a:t>
            </a:r>
          </a:p>
          <a:p>
            <a:r>
              <a:rPr lang="zh-TW" altLang="en-US" sz="1400" dirty="0" smtClean="0"/>
              <a:t>筆電的 </a:t>
            </a:r>
            <a:r>
              <a:rPr lang="en-US" altLang="zh-TW" sz="1400" dirty="0" smtClean="0"/>
              <a:t>Type-C </a:t>
            </a:r>
            <a:r>
              <a:rPr lang="zh-TW" altLang="en-US" sz="1400" dirty="0" smtClean="0"/>
              <a:t>孔有支援 </a:t>
            </a:r>
            <a:r>
              <a:rPr lang="en-US" altLang="zh-TW" sz="1400" dirty="0" smtClean="0"/>
              <a:t>DP </a:t>
            </a:r>
            <a:r>
              <a:rPr lang="zh-TW" altLang="en-US" sz="1400" dirty="0" smtClean="0"/>
              <a:t>影像輸出的適用</a:t>
            </a:r>
            <a:endParaRPr lang="en-US" altLang="zh-TW" sz="1400" dirty="0" smtClean="0"/>
          </a:p>
          <a:p>
            <a:r>
              <a:rPr lang="zh-TW" altLang="en-US" sz="1400" dirty="0"/>
              <a:t>插入筆</a:t>
            </a:r>
            <a:r>
              <a:rPr lang="zh-TW" altLang="en-US" sz="1400" dirty="0" smtClean="0"/>
              <a:t>電後，等 </a:t>
            </a:r>
            <a:r>
              <a:rPr lang="en-US" altLang="zh-TW" sz="1400" dirty="0" smtClean="0"/>
              <a:t>5~10 </a:t>
            </a:r>
            <a:r>
              <a:rPr lang="zh-TW" altLang="en-US" sz="1400" dirty="0" smtClean="0"/>
              <a:t>秒圓形燈不閃了，即可按下按鍵投影</a:t>
            </a:r>
            <a:endParaRPr lang="zh-TW" altLang="en-US" sz="1400" dirty="0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4932040" y="3075806"/>
            <a:ext cx="3816424" cy="1440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400" b="1" dirty="0" smtClean="0">
                <a:solidFill>
                  <a:srgbClr val="FF9933"/>
                </a:solidFill>
              </a:rPr>
              <a:t>【HDMI</a:t>
            </a:r>
            <a:r>
              <a:rPr lang="zh-TW" altLang="en-US" sz="1400" b="1" dirty="0" smtClean="0">
                <a:solidFill>
                  <a:srgbClr val="FF9933"/>
                </a:solidFill>
              </a:rPr>
              <a:t> 版本啟動按鍵</a:t>
            </a:r>
            <a:r>
              <a:rPr lang="en-US" altLang="zh-TW" sz="1400" b="1" dirty="0" smtClean="0">
                <a:solidFill>
                  <a:srgbClr val="FF9933"/>
                </a:solidFill>
              </a:rPr>
              <a:t>】</a:t>
            </a:r>
          </a:p>
          <a:p>
            <a:r>
              <a:rPr lang="zh-TW" altLang="en-US" sz="1400" dirty="0"/>
              <a:t>插入筆電</a:t>
            </a:r>
            <a:r>
              <a:rPr lang="zh-TW" altLang="en-US" sz="1400" dirty="0" smtClean="0"/>
              <a:t>的 </a:t>
            </a:r>
            <a:r>
              <a:rPr lang="en-US" altLang="zh-TW" sz="1400" dirty="0" smtClean="0"/>
              <a:t>HDMI </a:t>
            </a:r>
            <a:r>
              <a:rPr lang="zh-TW" altLang="en-US" sz="1400" dirty="0" smtClean="0"/>
              <a:t>孔</a:t>
            </a:r>
            <a:endParaRPr lang="en-US" altLang="zh-TW" sz="1400" dirty="0" smtClean="0"/>
          </a:p>
          <a:p>
            <a:r>
              <a:rPr lang="zh-TW" altLang="en-US" sz="1400" dirty="0" smtClean="0"/>
              <a:t>大部分筆電的 </a:t>
            </a:r>
            <a:r>
              <a:rPr lang="en-US" altLang="zh-TW" sz="1400" dirty="0" smtClean="0"/>
              <a:t>HDMI </a:t>
            </a:r>
            <a:r>
              <a:rPr lang="zh-TW" altLang="en-US" sz="1400" dirty="0" smtClean="0"/>
              <a:t>孔的供電可能不足，可用按鍵後端的 </a:t>
            </a:r>
            <a:r>
              <a:rPr lang="en-US" altLang="zh-TW" sz="1400" dirty="0" smtClean="0"/>
              <a:t>USB </a:t>
            </a:r>
            <a:r>
              <a:rPr lang="zh-TW" altLang="en-US" sz="1400" dirty="0" smtClean="0"/>
              <a:t>線支援供電</a:t>
            </a:r>
            <a:endParaRPr lang="en-US" altLang="zh-TW" sz="1400" dirty="0" smtClean="0"/>
          </a:p>
          <a:p>
            <a:r>
              <a:rPr lang="zh-TW" altLang="en-US" sz="1400" dirty="0"/>
              <a:t>插入筆電後，等 </a:t>
            </a:r>
            <a:r>
              <a:rPr lang="en-US" altLang="zh-TW" sz="1400" dirty="0"/>
              <a:t>5~10 </a:t>
            </a:r>
            <a:r>
              <a:rPr lang="zh-TW" altLang="en-US" sz="1400" dirty="0" smtClean="0"/>
              <a:t>秒顯示燈</a:t>
            </a:r>
            <a:r>
              <a:rPr lang="zh-TW" altLang="en-US" sz="1400" dirty="0"/>
              <a:t>不閃了，即可按下按鍵</a:t>
            </a:r>
            <a:r>
              <a:rPr lang="zh-TW" altLang="en-US" sz="1400" dirty="0" smtClean="0"/>
              <a:t>投影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964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11B6F8-CF25-4039-A833-7B047217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315785"/>
            <a:ext cx="4667378" cy="493564"/>
          </a:xfrm>
        </p:spPr>
        <p:txBody>
          <a:bodyPr>
            <a:normAutofit/>
          </a:bodyPr>
          <a:lstStyle/>
          <a:p>
            <a:pPr algn="l"/>
            <a:r>
              <a:rPr lang="en-US" altLang="zh-TW" sz="2000" b="1" dirty="0" smtClean="0"/>
              <a:t>(B-3) iPhone</a:t>
            </a:r>
            <a:r>
              <a:rPr lang="zh-TW" altLang="en-US" sz="2000" b="1" dirty="0" smtClean="0"/>
              <a:t>、</a:t>
            </a:r>
            <a:r>
              <a:rPr lang="en-US" altLang="zh-TW" sz="2000" b="1" dirty="0" err="1" smtClean="0"/>
              <a:t>iPad</a:t>
            </a:r>
            <a:r>
              <a:rPr lang="en-US" altLang="zh-TW" sz="2000" b="1" dirty="0" smtClean="0"/>
              <a:t> </a:t>
            </a:r>
            <a:r>
              <a:rPr lang="zh-TW" altLang="en-US" sz="2000" b="1" dirty="0" smtClean="0"/>
              <a:t>也可進行無線投影：</a:t>
            </a:r>
            <a:endParaRPr lang="zh-TW" altLang="en-US" sz="20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3131840" y="1563638"/>
            <a:ext cx="54726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iPhone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iPad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已經內建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Airplay (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螢幕鏡像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功能，故不須另外安裝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App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將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iPhone 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iPad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的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WiFi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連線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設定為 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AAAAA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無線投影待機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畫面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左上角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WiFi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SSID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資訊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16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連線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密碼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預設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為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12345678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啟動左側的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資訊中心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畫面，執行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黃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色框起來的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螢幕鏡像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功能即可啟動無線投影 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iPhone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iPad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的畫面是什麼，就可投影什麼到螢幕上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7" r="6126"/>
          <a:stretch/>
        </p:blipFill>
        <p:spPr bwMode="auto">
          <a:xfrm>
            <a:off x="802502" y="1131590"/>
            <a:ext cx="2222030" cy="346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8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11B6F8-CF25-4039-A833-7B047217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7986"/>
            <a:ext cx="7686700" cy="493564"/>
          </a:xfrm>
        </p:spPr>
        <p:txBody>
          <a:bodyPr>
            <a:normAutofit/>
          </a:bodyPr>
          <a:lstStyle/>
          <a:p>
            <a:r>
              <a:rPr lang="en-US" altLang="zh-TW" sz="2000" b="1" dirty="0" smtClean="0"/>
              <a:t>(B-4) </a:t>
            </a:r>
            <a:r>
              <a:rPr lang="zh-TW" altLang="en-US" sz="2000" b="1" dirty="0" smtClean="0"/>
              <a:t>使用 </a:t>
            </a:r>
            <a:r>
              <a:rPr lang="en-US" altLang="zh-TW" sz="2000" b="1" dirty="0" smtClean="0"/>
              <a:t>Android </a:t>
            </a:r>
            <a:r>
              <a:rPr lang="zh-TW" altLang="en-US" sz="2000" b="1" dirty="0" smtClean="0"/>
              <a:t>手機 平板 操作無線投影：</a:t>
            </a:r>
            <a:endParaRPr lang="zh-TW" altLang="en-US" sz="20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3923929" y="1203598"/>
            <a:ext cx="5040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Android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設備須先至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Play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商店下載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redishow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App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與安裝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接著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亦須到 手機 或 平板 本身的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WiFi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設定為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AAAAA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無線投影待機畫面左上角 </a:t>
            </a:r>
            <a:r>
              <a:rPr lang="en-US" altLang="zh-TW" sz="1600" dirty="0" err="1">
                <a:latin typeface="微軟正黑體" pitchFamily="34" charset="-120"/>
                <a:ea typeface="微軟正黑體" pitchFamily="34" charset="-120"/>
              </a:rPr>
              <a:t>WiFi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 SSID 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資訊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16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輸入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預設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密碼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12345678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啟動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rediShow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App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，然後根據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Android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對話框的引導同意相關授權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第一次使用會問許多授權的問題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，待出現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左側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畫面時，即可開始進行無線投影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選擇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Mirroring (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螢幕鏡像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即可把手機或平板畫面投影出來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2"/>
          <a:stretch/>
        </p:blipFill>
        <p:spPr bwMode="auto">
          <a:xfrm>
            <a:off x="323528" y="915567"/>
            <a:ext cx="3693319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8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6823</TotalTime>
  <Words>919</Words>
  <Application>Microsoft Office PowerPoint</Application>
  <PresentationFormat>如螢幕大小 (16:9)</PresentationFormat>
  <Paragraphs>85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25" baseType="lpstr">
      <vt:lpstr>SetoFont</vt:lpstr>
      <vt:lpstr>微軟正黑體</vt:lpstr>
      <vt:lpstr>新細明體</vt:lpstr>
      <vt:lpstr>Arial</vt:lpstr>
      <vt:lpstr>Calibri</vt:lpstr>
      <vt:lpstr>Comic Sans MS</vt:lpstr>
      <vt:lpstr>Gill Sans MT</vt:lpstr>
      <vt:lpstr>Verdana</vt:lpstr>
      <vt:lpstr>1_Office 佈景主題</vt:lpstr>
      <vt:lpstr>自訂設計</vt:lpstr>
      <vt:lpstr>長庚科大專科 E 化教室設備使用說明</vt:lpstr>
      <vt:lpstr>開始使用教室內設備：一鍵開啟系統</vt:lpstr>
      <vt:lpstr>環控程式的 三種情境模式</vt:lpstr>
      <vt:lpstr>(A-1) 常用 PC 簡報模式：啟動視訊會議</vt:lpstr>
      <vt:lpstr>(A-2) 手握麥克風、視訊攝影機之遙控器</vt:lpstr>
      <vt:lpstr>(B-1) 互動教學模式：無線投影伺服器的待機畫面及操作指引如下 </vt:lpstr>
      <vt:lpstr>(B-2) 筆電進行無線投影：使用桌面上的下列兩種啟動按鍵</vt:lpstr>
      <vt:lpstr>(B-3) iPhone、iPad 也可進行無線投影：</vt:lpstr>
      <vt:lpstr>(B-4) 使用 Android 手機 平板 操作無線投影：</vt:lpstr>
      <vt:lpstr>(B-5) 在教室內擁有【實物攝影機】功能</vt:lpstr>
      <vt:lpstr>(C-1) 觸控螢幕操作模式：主畫面之選項</vt:lpstr>
      <vt:lpstr>(C-2) 啟動電子白板-A</vt:lpstr>
      <vt:lpstr>(C-3) 啟動電子白板-B</vt:lpstr>
      <vt:lpstr>結束課程、離開教室：一鍵關閉系統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台大未來教室 2.0   服務建議書提案簡報</dc:title>
  <dc:creator>barry dai</dc:creator>
  <cp:lastModifiedBy>0F3200/江妍葶</cp:lastModifiedBy>
  <cp:revision>184</cp:revision>
  <dcterms:created xsi:type="dcterms:W3CDTF">2020-09-22T14:08:33Z</dcterms:created>
  <dcterms:modified xsi:type="dcterms:W3CDTF">2023-03-06T03:10:20Z</dcterms:modified>
</cp:coreProperties>
</file>