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94" r:id="rId3"/>
    <p:sldId id="284" r:id="rId4"/>
    <p:sldId id="293" r:id="rId5"/>
    <p:sldId id="302" r:id="rId6"/>
    <p:sldId id="295" r:id="rId7"/>
    <p:sldId id="296" r:id="rId8"/>
    <p:sldId id="298" r:id="rId9"/>
    <p:sldId id="300" r:id="rId10"/>
    <p:sldId id="297" r:id="rId11"/>
    <p:sldId id="301" r:id="rId12"/>
    <p:sldId id="303" r:id="rId13"/>
    <p:sldId id="304" r:id="rId14"/>
    <p:sldId id="305" r:id="rId15"/>
  </p:sldIdLst>
  <p:sldSz cx="9144000" cy="6858000" type="screen4x3"/>
  <p:notesSz cx="6858000" cy="9144000"/>
  <p:custDataLst>
    <p:tags r:id="rId17"/>
  </p:custData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521415D9-36F7-43E2-AB2F-B90AF26B5E84}">
      <p14:sectionLst xmlns:p14="http://schemas.microsoft.com/office/powerpoint/2010/main">
        <p14:section name="預設章節" id="{C8521B5D-B635-A742-88F4-87CEBBE1C912}">
          <p14:sldIdLst>
            <p14:sldId id="256"/>
            <p14:sldId id="294"/>
            <p14:sldId id="284"/>
            <p14:sldId id="293"/>
            <p14:sldId id="302"/>
            <p14:sldId id="295"/>
            <p14:sldId id="296"/>
            <p14:sldId id="298"/>
            <p14:sldId id="300"/>
            <p14:sldId id="297"/>
            <p14:sldId id="301"/>
            <p14:sldId id="303"/>
            <p14:sldId id="304"/>
            <p14:sldId id="3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CF912DA-BEB3-4871-9642-4E04CEB283C3}">
  <a:tblStyle styleId="{CCF912DA-BEB3-4871-9642-4E04CEB283C3}" styleName="Table_0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4"/>
    <p:restoredTop sz="94629"/>
  </p:normalViewPr>
  <p:slideViewPr>
    <p:cSldViewPr>
      <p:cViewPr varScale="1">
        <p:scale>
          <a:sx n="103" d="100"/>
          <a:sy n="103" d="100"/>
        </p:scale>
        <p:origin x="158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780563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940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4227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3522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F55D4B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2191050" y="2427150"/>
            <a:ext cx="47618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>
              <a:spcBef>
                <a:spcPts val="0"/>
              </a:spcBef>
              <a:buClr>
                <a:srgbClr val="FFFFFF"/>
              </a:buClr>
              <a:buSzPct val="100000"/>
              <a:defRPr sz="7200" b="0">
                <a:solidFill>
                  <a:srgbClr val="FFFFFF"/>
                </a:solidFill>
              </a:defRPr>
            </a:lvl1pPr>
            <a:lvl2pPr algn="ctr">
              <a:spcBef>
                <a:spcPts val="0"/>
              </a:spcBef>
              <a:buClr>
                <a:srgbClr val="FFFFFF"/>
              </a:buClr>
              <a:buSzPct val="100000"/>
              <a:defRPr sz="7200" b="0">
                <a:solidFill>
                  <a:srgbClr val="FFFFFF"/>
                </a:solidFill>
              </a:defRPr>
            </a:lvl2pPr>
            <a:lvl3pPr algn="ctr">
              <a:spcBef>
                <a:spcPts val="0"/>
              </a:spcBef>
              <a:buClr>
                <a:srgbClr val="FFFFFF"/>
              </a:buClr>
              <a:buSzPct val="100000"/>
              <a:defRPr sz="7200" b="0">
                <a:solidFill>
                  <a:srgbClr val="FFFFFF"/>
                </a:solidFill>
              </a:defRPr>
            </a:lvl3pPr>
            <a:lvl4pPr algn="ctr">
              <a:spcBef>
                <a:spcPts val="0"/>
              </a:spcBef>
              <a:buClr>
                <a:srgbClr val="FFFFFF"/>
              </a:buClr>
              <a:buSzPct val="100000"/>
              <a:defRPr sz="7200" b="0">
                <a:solidFill>
                  <a:srgbClr val="FFFFFF"/>
                </a:solidFill>
              </a:defRPr>
            </a:lvl4pPr>
            <a:lvl5pPr algn="ctr">
              <a:spcBef>
                <a:spcPts val="0"/>
              </a:spcBef>
              <a:buClr>
                <a:srgbClr val="FFFFFF"/>
              </a:buClr>
              <a:buSzPct val="100000"/>
              <a:defRPr sz="7200" b="0">
                <a:solidFill>
                  <a:srgbClr val="FFFFFF"/>
                </a:solidFill>
              </a:defRPr>
            </a:lvl5pPr>
            <a:lvl6pPr algn="ctr">
              <a:spcBef>
                <a:spcPts val="0"/>
              </a:spcBef>
              <a:buClr>
                <a:srgbClr val="FFFFFF"/>
              </a:buClr>
              <a:buSzPct val="100000"/>
              <a:defRPr sz="7200" b="0">
                <a:solidFill>
                  <a:srgbClr val="FFFFFF"/>
                </a:solidFill>
              </a:defRPr>
            </a:lvl6pPr>
            <a:lvl7pPr algn="ctr">
              <a:spcBef>
                <a:spcPts val="0"/>
              </a:spcBef>
              <a:buClr>
                <a:srgbClr val="FFFFFF"/>
              </a:buClr>
              <a:buSzPct val="100000"/>
              <a:defRPr sz="7200" b="0">
                <a:solidFill>
                  <a:srgbClr val="FFFFFF"/>
                </a:solidFill>
              </a:defRPr>
            </a:lvl7pPr>
            <a:lvl8pPr algn="ctr">
              <a:spcBef>
                <a:spcPts val="0"/>
              </a:spcBef>
              <a:buClr>
                <a:srgbClr val="FFFFFF"/>
              </a:buClr>
              <a:buSzPct val="100000"/>
              <a:defRPr sz="7200" b="0">
                <a:solidFill>
                  <a:srgbClr val="FFFFFF"/>
                </a:solidFill>
              </a:defRPr>
            </a:lvl8pPr>
            <a:lvl9pPr algn="ctr">
              <a:spcBef>
                <a:spcPts val="0"/>
              </a:spcBef>
              <a:buClr>
                <a:srgbClr val="FFFFFF"/>
              </a:buClr>
              <a:buSzPct val="100000"/>
              <a:defRPr sz="7200" b="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hape 1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1131750" y="1750400"/>
            <a:ext cx="6880499" cy="4664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7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1131750" y="983100"/>
            <a:ext cx="6880499" cy="77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Clr>
                <a:srgbClr val="F55D4B"/>
              </a:buClr>
              <a:buSzPct val="1000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algn="ctr">
              <a:spcBef>
                <a:spcPts val="0"/>
              </a:spcBef>
              <a:buClr>
                <a:srgbClr val="F55D4B"/>
              </a:buClr>
              <a:buSzPct val="1000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algn="ctr">
              <a:spcBef>
                <a:spcPts val="0"/>
              </a:spcBef>
              <a:buClr>
                <a:srgbClr val="F55D4B"/>
              </a:buClr>
              <a:buSzPct val="1000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algn="ctr">
              <a:spcBef>
                <a:spcPts val="0"/>
              </a:spcBef>
              <a:buClr>
                <a:srgbClr val="F55D4B"/>
              </a:buClr>
              <a:buSzPct val="1000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algn="ctr">
              <a:spcBef>
                <a:spcPts val="0"/>
              </a:spcBef>
              <a:buClr>
                <a:srgbClr val="F55D4B"/>
              </a:buClr>
              <a:buSzPct val="1000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algn="ctr">
              <a:spcBef>
                <a:spcPts val="0"/>
              </a:spcBef>
              <a:buClr>
                <a:srgbClr val="F55D4B"/>
              </a:buClr>
              <a:buSzPct val="1000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algn="ctr">
              <a:spcBef>
                <a:spcPts val="0"/>
              </a:spcBef>
              <a:buClr>
                <a:srgbClr val="F55D4B"/>
              </a:buClr>
              <a:buSzPct val="1000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algn="ctr">
              <a:spcBef>
                <a:spcPts val="0"/>
              </a:spcBef>
              <a:buClr>
                <a:srgbClr val="F55D4B"/>
              </a:buClr>
              <a:buSzPct val="1000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algn="ctr">
              <a:spcBef>
                <a:spcPts val="0"/>
              </a:spcBef>
              <a:buClr>
                <a:srgbClr val="F55D4B"/>
              </a:buClr>
              <a:buSzPct val="1000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1131750" y="1902800"/>
            <a:ext cx="6880499" cy="466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rgbClr val="2C3E50"/>
              </a:buClr>
              <a:buSzPct val="100000"/>
              <a:buFont typeface="Merriweather"/>
              <a:buChar char="✖"/>
              <a:defRPr sz="26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>
              <a:spcBef>
                <a:spcPts val="480"/>
              </a:spcBef>
              <a:buClr>
                <a:srgbClr val="2C3E50"/>
              </a:buClr>
              <a:buSzPct val="100000"/>
              <a:buFont typeface="Merriweather"/>
              <a:defRPr sz="22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>
              <a:spcBef>
                <a:spcPts val="480"/>
              </a:spcBef>
              <a:buClr>
                <a:srgbClr val="2C3E50"/>
              </a:buClr>
              <a:buSzPct val="100000"/>
              <a:buFont typeface="Merriweather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>
              <a:spcBef>
                <a:spcPts val="360"/>
              </a:spcBef>
              <a:buClr>
                <a:srgbClr val="2C3E50"/>
              </a:buClr>
              <a:buSzPct val="100000"/>
              <a:buFont typeface="Merriweather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>
              <a:spcBef>
                <a:spcPts val="360"/>
              </a:spcBef>
              <a:buClr>
                <a:srgbClr val="2C3E50"/>
              </a:buClr>
              <a:buSzPct val="100000"/>
              <a:buFont typeface="Merriweather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>
              <a:spcBef>
                <a:spcPts val="360"/>
              </a:spcBef>
              <a:buClr>
                <a:srgbClr val="2C3E50"/>
              </a:buClr>
              <a:buSzPct val="100000"/>
              <a:buFont typeface="Merriweather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>
              <a:spcBef>
                <a:spcPts val="360"/>
              </a:spcBef>
              <a:buClr>
                <a:srgbClr val="2C3E50"/>
              </a:buClr>
              <a:buSzPct val="100000"/>
              <a:buFont typeface="Merriweather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>
              <a:spcBef>
                <a:spcPts val="360"/>
              </a:spcBef>
              <a:buClr>
                <a:srgbClr val="2C3E50"/>
              </a:buClr>
              <a:buSzPct val="100000"/>
              <a:buFont typeface="Merriweather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>
              <a:spcBef>
                <a:spcPts val="360"/>
              </a:spcBef>
              <a:buClr>
                <a:srgbClr val="2C3E50"/>
              </a:buClr>
              <a:buSzPct val="100000"/>
              <a:buFont typeface="Merriweather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1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ctrTitle"/>
          </p:nvPr>
        </p:nvSpPr>
        <p:spPr>
          <a:xfrm>
            <a:off x="1403648" y="2492896"/>
            <a:ext cx="6624736" cy="1546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6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長庚科技大學</a:t>
            </a:r>
            <a:br>
              <a:rPr 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en-US" sz="6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多功能智慧教室</a:t>
            </a:r>
            <a:endParaRPr lang="en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 rot="225480">
            <a:off x="6911752" y="5317177"/>
            <a:ext cx="223224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群瓏科技</a:t>
            </a:r>
            <a:endParaRPr lang="en-US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專案經理</a:t>
            </a:r>
            <a:endParaRPr lang="en-US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李應群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Bruce</a:t>
            </a:r>
            <a:endParaRPr lang="en-US" altLang="zh-TW" sz="1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0910-081-831 </a:t>
            </a:r>
            <a:endParaRPr lang="zh-TW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1BCA59-4FD0-C5A8-6F97-089A6722A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常用教學</a:t>
            </a:r>
            <a:r>
              <a:rPr kumimoji="1" lang="en-US" altLang="zh-TW" dirty="0"/>
              <a:t>-</a:t>
            </a:r>
            <a:r>
              <a:rPr kumimoji="1" lang="en-US" altLang="zh-TW" dirty="0" err="1"/>
              <a:t>iphone</a:t>
            </a:r>
            <a:r>
              <a:rPr kumimoji="1" lang="zh-TW" altLang="en-US" dirty="0"/>
              <a:t>、</a:t>
            </a:r>
            <a:r>
              <a:rPr kumimoji="1" lang="en-US" altLang="zh-TW" dirty="0" err="1"/>
              <a:t>ipad</a:t>
            </a:r>
            <a:r>
              <a:rPr kumimoji="1" lang="zh-TW" altLang="en-US" dirty="0"/>
              <a:t>投影分享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51F2F7A-DF9D-60CC-7D8A-27360F009E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切換至“分組投影模式”</a:t>
            </a:r>
            <a:endParaRPr kumimoji="1" lang="en-US" altLang="zh-TW" dirty="0"/>
          </a:p>
          <a:p>
            <a:r>
              <a:rPr kumimoji="1" lang="en-US" altLang="zh-TW" dirty="0" err="1"/>
              <a:t>Iphone</a:t>
            </a:r>
            <a:r>
              <a:rPr kumimoji="1" lang="zh-TW" altLang="en-US" dirty="0"/>
              <a:t>、</a:t>
            </a:r>
            <a:r>
              <a:rPr kumimoji="1" lang="en-US" altLang="zh-TW" dirty="0" err="1"/>
              <a:t>ipad</a:t>
            </a:r>
            <a:r>
              <a:rPr kumimoji="1" lang="zh-TW" altLang="en-US" dirty="0"/>
              <a:t>由右上往下滑，選擇</a:t>
            </a:r>
            <a:r>
              <a:rPr kumimoji="1" lang="en-US" altLang="zh-TW" dirty="0"/>
              <a:t>airplay</a:t>
            </a:r>
            <a:r>
              <a:rPr kumimoji="1" lang="zh-TW" altLang="en-US" dirty="0"/>
              <a:t>，即可進行分享</a:t>
            </a:r>
            <a:endParaRPr kumimoji="1" lang="en-US" altLang="zh-TW" dirty="0"/>
          </a:p>
          <a:p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6246587-46FE-7D1E-5BEA-09F4BAF8B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351" b="30749"/>
          <a:stretch/>
        </p:blipFill>
        <p:spPr>
          <a:xfrm>
            <a:off x="4851559" y="3757805"/>
            <a:ext cx="3160690" cy="273630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D5F2B90-1CA5-C9D5-FE7B-5CBC93150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437690"/>
            <a:ext cx="1513972" cy="3284984"/>
          </a:xfrm>
          <a:prstGeom prst="rect">
            <a:avLst/>
          </a:prstGeom>
        </p:spPr>
      </p:pic>
      <p:cxnSp>
        <p:nvCxnSpPr>
          <p:cNvPr id="9" name="曲線接點 8">
            <a:extLst>
              <a:ext uri="{FF2B5EF4-FFF2-40B4-BE49-F238E27FC236}">
                <a16:creationId xmlns:a16="http://schemas.microsoft.com/office/drawing/2014/main" id="{61B3DFE0-A8CF-D5B3-CA4F-8BD453F818A0}"/>
              </a:ext>
            </a:extLst>
          </p:cNvPr>
          <p:cNvCxnSpPr/>
          <p:nvPr/>
        </p:nvCxnSpPr>
        <p:spPr>
          <a:xfrm rot="5400000">
            <a:off x="2629588" y="3412876"/>
            <a:ext cx="432048" cy="432048"/>
          </a:xfrm>
          <a:prstGeom prst="curvedConnector3">
            <a:avLst>
              <a:gd name="adj1" fmla="val -38661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0D087493-A1A9-909E-603E-B43D7C9D9F29}"/>
              </a:ext>
            </a:extLst>
          </p:cNvPr>
          <p:cNvSpPr/>
          <p:nvPr/>
        </p:nvSpPr>
        <p:spPr>
          <a:xfrm>
            <a:off x="1693483" y="4509120"/>
            <a:ext cx="430245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493283A-7380-6A5A-06C1-54BA917E79C8}"/>
              </a:ext>
            </a:extLst>
          </p:cNvPr>
          <p:cNvSpPr/>
          <p:nvPr/>
        </p:nvSpPr>
        <p:spPr>
          <a:xfrm>
            <a:off x="5004048" y="4761148"/>
            <a:ext cx="1296144" cy="3960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04227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81C1A4-BFC8-5A62-29EF-89DCD2664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常用教學</a:t>
            </a:r>
            <a:r>
              <a:rPr kumimoji="1" lang="en-US" altLang="zh-TW" dirty="0"/>
              <a:t>-android</a:t>
            </a:r>
            <a:r>
              <a:rPr kumimoji="1" lang="zh-TW" altLang="en-US" dirty="0"/>
              <a:t>投影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2B8C7DB-0892-CC19-D4CA-D7F6478AE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dirty="0"/>
          </a:p>
          <a:p>
            <a:r>
              <a:rPr kumimoji="1" lang="en-US" altLang="zh-TW" dirty="0"/>
              <a:t>Google play</a:t>
            </a:r>
            <a:r>
              <a:rPr kumimoji="1" lang="zh-TW" altLang="en-US" dirty="0"/>
              <a:t>商店下載“</a:t>
            </a:r>
            <a:r>
              <a:rPr lang="en" altLang="zh-TW" b="0" i="0" u="none" strike="noStrike" dirty="0" err="1">
                <a:solidFill>
                  <a:srgbClr val="202124"/>
                </a:solidFill>
                <a:effectLst/>
                <a:latin typeface="Google Sans Display"/>
              </a:rPr>
              <a:t>vCastSender</a:t>
            </a:r>
            <a:r>
              <a:rPr lang="en" altLang="zh-TW" b="0" i="0" u="none" strike="noStrike" dirty="0">
                <a:solidFill>
                  <a:srgbClr val="202124"/>
                </a:solidFill>
                <a:effectLst/>
                <a:latin typeface="Google Sans Display"/>
              </a:rPr>
              <a:t>”</a:t>
            </a:r>
          </a:p>
          <a:p>
            <a:endParaRPr kumimoji="1" lang="en" altLang="zh-TW" dirty="0">
              <a:solidFill>
                <a:srgbClr val="202124"/>
              </a:solidFill>
              <a:latin typeface="Google Sans Display"/>
            </a:endParaRPr>
          </a:p>
          <a:p>
            <a:endParaRPr kumimoji="1" lang="zh-TW" altLang="en-US" dirty="0"/>
          </a:p>
        </p:txBody>
      </p:sp>
      <p:pic>
        <p:nvPicPr>
          <p:cNvPr id="2050" name="Picture 2" descr="圖示圖片">
            <a:extLst>
              <a:ext uri="{FF2B5EF4-FFF2-40B4-BE49-F238E27FC236}">
                <a16:creationId xmlns:a16="http://schemas.microsoft.com/office/drawing/2014/main" id="{945B9280-C61B-A9B4-2058-4E6B7759A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627052"/>
            <a:ext cx="947936" cy="94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444410D-34F5-1D49-7E25-C47DB341F1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94"/>
          <a:stretch/>
        </p:blipFill>
        <p:spPr>
          <a:xfrm>
            <a:off x="1027583" y="3275885"/>
            <a:ext cx="7088832" cy="358211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DAF0C86-BA28-420F-9130-57F9A6C9EF91}"/>
              </a:ext>
            </a:extLst>
          </p:cNvPr>
          <p:cNvSpPr/>
          <p:nvPr/>
        </p:nvSpPr>
        <p:spPr>
          <a:xfrm>
            <a:off x="7393947" y="4814914"/>
            <a:ext cx="862293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25450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88DE7C-ADF3-4F5B-A09E-418FC0621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常用教學</a:t>
            </a:r>
            <a:r>
              <a:rPr kumimoji="1" lang="en-US" altLang="zh-TW" dirty="0"/>
              <a:t>-</a:t>
            </a:r>
            <a:r>
              <a:rPr kumimoji="1" lang="zh-TW" altLang="en-US" dirty="0"/>
              <a:t>無線投影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5CEFF14-9897-C0F7-68CA-C37596BD31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07D20A0-84D1-D420-BC5E-C8695ED9C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175" y="1750400"/>
            <a:ext cx="6569647" cy="492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10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6F46CB-FD37-048A-CE18-95DAB9F21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一鍵全關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D33983F-467E-80C5-A5AF-C58CE5997C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05E25AE-3274-AE5A-4AF4-EE766B048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688" y="1732742"/>
            <a:ext cx="6588621" cy="494146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5C1E81C-AD41-EF9F-9067-69DB2A1831B4}"/>
              </a:ext>
            </a:extLst>
          </p:cNvPr>
          <p:cNvSpPr/>
          <p:nvPr/>
        </p:nvSpPr>
        <p:spPr>
          <a:xfrm>
            <a:off x="6615925" y="1625358"/>
            <a:ext cx="1250384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18916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ctrTitle"/>
          </p:nvPr>
        </p:nvSpPr>
        <p:spPr>
          <a:xfrm>
            <a:off x="1403648" y="2492896"/>
            <a:ext cx="6624736" cy="1546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Q&amp;A</a:t>
            </a:r>
          </a:p>
        </p:txBody>
      </p:sp>
      <p:sp>
        <p:nvSpPr>
          <p:cNvPr id="2" name="文字方塊 1"/>
          <p:cNvSpPr txBox="1"/>
          <p:nvPr/>
        </p:nvSpPr>
        <p:spPr>
          <a:xfrm rot="225480">
            <a:off x="6911752" y="5317177"/>
            <a:ext cx="223224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群瓏科技</a:t>
            </a:r>
            <a:endParaRPr lang="en-US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專案經理</a:t>
            </a:r>
            <a:endParaRPr lang="en-US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李應群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Bruce</a:t>
            </a:r>
            <a:endParaRPr lang="en-US" altLang="zh-TW" sz="1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0910-081-831 </a:t>
            </a:r>
            <a:endParaRPr lang="zh-TW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81900109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2DFCBD-E489-7BC2-1203-B7E0FD4C6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現場設備介紹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5FFD9E7-7B6A-D3D4-70B9-CA12D3B2FA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iPad</a:t>
            </a:r>
            <a:r>
              <a:rPr kumimoji="1" lang="zh-TW" altLang="en-US" dirty="0"/>
              <a:t>環控主機</a:t>
            </a:r>
            <a:endParaRPr kumimoji="1" lang="en-US" altLang="zh-TW" dirty="0"/>
          </a:p>
          <a:p>
            <a:endParaRPr kumimoji="1" lang="en-US" altLang="zh-TW" dirty="0"/>
          </a:p>
          <a:p>
            <a:r>
              <a:rPr kumimoji="1" lang="zh-TW" altLang="en-US" dirty="0"/>
              <a:t>無線麥克風</a:t>
            </a:r>
            <a:endParaRPr kumimoji="1" lang="en-US" altLang="zh-TW" dirty="0"/>
          </a:p>
          <a:p>
            <a:pPr>
              <a:buNone/>
            </a:pPr>
            <a:endParaRPr kumimoji="1" lang="en-US" altLang="zh-TW" dirty="0"/>
          </a:p>
          <a:p>
            <a:r>
              <a:rPr kumimoji="1" lang="zh-TW" altLang="en-US" dirty="0"/>
              <a:t>桌上型電腦</a:t>
            </a:r>
            <a:endParaRPr kumimoji="1" lang="en-US" altLang="zh-TW" dirty="0"/>
          </a:p>
          <a:p>
            <a:pPr>
              <a:buNone/>
            </a:pPr>
            <a:endParaRPr kumimoji="1" lang="en-US" altLang="zh-TW" dirty="0"/>
          </a:p>
          <a:p>
            <a:r>
              <a:rPr kumimoji="1" lang="zh-TW" altLang="en-US" dirty="0"/>
              <a:t>觸控螢幕</a:t>
            </a:r>
            <a:endParaRPr kumimoji="1" lang="en-US" altLang="zh-TW" dirty="0"/>
          </a:p>
          <a:p>
            <a:endParaRPr kumimoji="1" lang="en-US" altLang="zh-TW" dirty="0"/>
          </a:p>
          <a:p>
            <a:r>
              <a:rPr kumimoji="1" lang="zh-TW" altLang="en-US" dirty="0"/>
              <a:t>視訊會議攝影機</a:t>
            </a:r>
          </a:p>
        </p:txBody>
      </p:sp>
      <p:pic>
        <p:nvPicPr>
          <p:cNvPr id="1028" name="Picture 4" descr="購買10.2 吋iPad - Apple (台灣)">
            <a:extLst>
              <a:ext uri="{FF2B5EF4-FFF2-40B4-BE49-F238E27FC236}">
                <a16:creationId xmlns:a16="http://schemas.microsoft.com/office/drawing/2014/main" id="{F8471CC2-C1A2-B9F8-C57C-E9E8CCD23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9" t="19823" r="18471" b="20328"/>
          <a:stretch/>
        </p:blipFill>
        <p:spPr bwMode="auto">
          <a:xfrm>
            <a:off x="4070978" y="1671755"/>
            <a:ext cx="1224136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42AB631-7873-55B9-B8C0-7518C8228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83059" y="1483084"/>
            <a:ext cx="1824000" cy="136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9EA8831-DC0E-E3E6-745B-31BAAFDA04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48" r="412" b="26353"/>
          <a:stretch/>
        </p:blipFill>
        <p:spPr>
          <a:xfrm>
            <a:off x="4685996" y="3327387"/>
            <a:ext cx="3446394" cy="163514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8FFD688-0AA1-491D-900C-3AAB3D3078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639" t="22203" r="4930" b="34512"/>
          <a:stretch/>
        </p:blipFill>
        <p:spPr>
          <a:xfrm>
            <a:off x="4111867" y="5171655"/>
            <a:ext cx="4871155" cy="163514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ED29691-9207-EE3C-9CB0-AED86204C1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177" t="9412" r="31912" b="38706"/>
          <a:stretch/>
        </p:blipFill>
        <p:spPr>
          <a:xfrm>
            <a:off x="5510478" y="1686345"/>
            <a:ext cx="1368152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0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b="0" dirty="0" err="1">
                <a:latin typeface=""/>
                <a:ea typeface="微軟正黑體" panose="020B0604030504040204" pitchFamily="34" charset="-120"/>
              </a:rPr>
              <a:t>一鍵全開</a:t>
            </a:r>
            <a:endParaRPr lang="en" b="0" dirty="0">
              <a:latin typeface=""/>
              <a:ea typeface="微軟正黑體" panose="020B0604030504040204" pitchFamily="34" charset="-120"/>
            </a:endParaRPr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1547664" y="1750400"/>
            <a:ext cx="6464585" cy="4664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93700"/>
            <a:endParaRPr lang="en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0AB32D8-8FB0-6E78-A91A-E76B5AA4A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956" y="1750400"/>
            <a:ext cx="6219999" cy="4664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F8EEA209-DC1D-98D3-3DAC-0A987BEDCA3C}"/>
              </a:ext>
            </a:extLst>
          </p:cNvPr>
          <p:cNvSpPr/>
          <p:nvPr/>
        </p:nvSpPr>
        <p:spPr>
          <a:xfrm>
            <a:off x="5652120" y="4556830"/>
            <a:ext cx="792088" cy="96040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18172B6-7160-7886-7B82-F61636BA5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071" y="1750400"/>
            <a:ext cx="6219998" cy="4664999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38DC025-5EBB-CC43-5C24-81A65E1F9170}"/>
              </a:ext>
            </a:extLst>
          </p:cNvPr>
          <p:cNvSpPr/>
          <p:nvPr/>
        </p:nvSpPr>
        <p:spPr>
          <a:xfrm>
            <a:off x="4571999" y="5517232"/>
            <a:ext cx="1872209" cy="7200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0245985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77A620-C2A6-6C14-F7CA-2F138A1F3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模式介紹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223A2B7-8219-3D3A-DFDB-71DBBD18AF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課堂互動模式：電腦觸控雙螢幕模式，可直接透過觸控螢幕操作電腦。</a:t>
            </a:r>
            <a:endParaRPr kumimoji="1" lang="en-US" altLang="zh-TW" dirty="0"/>
          </a:p>
          <a:p>
            <a:endParaRPr kumimoji="1" lang="en-US" altLang="zh-TW" dirty="0"/>
          </a:p>
          <a:p>
            <a:r>
              <a:rPr kumimoji="1" lang="zh-TW" altLang="en-US" dirty="0"/>
              <a:t>視訊會議模式：可透過</a:t>
            </a:r>
            <a:r>
              <a:rPr kumimoji="1" lang="en-US" altLang="zh-TW" dirty="0" err="1"/>
              <a:t>ipad</a:t>
            </a:r>
            <a:r>
              <a:rPr kumimoji="1" lang="zh-TW" altLang="en-US" dirty="0"/>
              <a:t>直接呼叫</a:t>
            </a:r>
            <a:r>
              <a:rPr kumimoji="1" lang="en-US" altLang="zh-TW" dirty="0" err="1"/>
              <a:t>webex</a:t>
            </a:r>
            <a:r>
              <a:rPr kumimoji="1" lang="zh-TW" altLang="en-US" dirty="0"/>
              <a:t>視訊會議軟體，並控制攝影機。</a:t>
            </a:r>
            <a:endParaRPr kumimoji="1" lang="en-US" altLang="zh-TW" dirty="0"/>
          </a:p>
          <a:p>
            <a:endParaRPr kumimoji="1" lang="en-US" altLang="zh-TW" dirty="0"/>
          </a:p>
          <a:p>
            <a:r>
              <a:rPr kumimoji="1" lang="zh-TW" altLang="en-US" dirty="0"/>
              <a:t>分組投影模式：將右畫面切換至無線投影模式，</a:t>
            </a:r>
            <a:endParaRPr kumimoji="1"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48171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C490D9-85FB-1422-BB19-A5A5128D7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常用教學</a:t>
            </a:r>
            <a:r>
              <a:rPr kumimoji="1" lang="en-US" altLang="zh-TW" dirty="0"/>
              <a:t>-</a:t>
            </a:r>
            <a:r>
              <a:rPr kumimoji="1" lang="zh-TW" altLang="en-US" dirty="0"/>
              <a:t>教室無線網路連線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CA26215-67AA-6B15-0EAD-7F48134B03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err="1"/>
              <a:t>Wifi</a:t>
            </a:r>
            <a:r>
              <a:rPr kumimoji="1" lang="zh-TW" altLang="en-US" dirty="0"/>
              <a:t>名稱</a:t>
            </a:r>
            <a:r>
              <a:rPr kumimoji="1" lang="en-US" altLang="zh-TW" dirty="0"/>
              <a:t>:D308</a:t>
            </a:r>
          </a:p>
          <a:p>
            <a:endParaRPr kumimoji="1" lang="en-US" altLang="zh-TW" dirty="0"/>
          </a:p>
          <a:p>
            <a:r>
              <a:rPr kumimoji="1" lang="zh-TW" altLang="en-US" dirty="0"/>
              <a:t>密碼：</a:t>
            </a:r>
            <a:r>
              <a:rPr kumimoji="1" lang="en-US" altLang="zh-TW" dirty="0"/>
              <a:t>D308D308</a:t>
            </a:r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0ADE3E2-D674-0E6E-9604-EE3EEE4EC2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950"/>
          <a:stretch/>
        </p:blipFill>
        <p:spPr>
          <a:xfrm>
            <a:off x="2584124" y="3717032"/>
            <a:ext cx="3975751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08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8C4F22-2D5C-D86B-31D2-B7E640696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常用教學</a:t>
            </a:r>
            <a:r>
              <a:rPr kumimoji="1" lang="en-US" altLang="zh-TW" dirty="0"/>
              <a:t>-</a:t>
            </a:r>
            <a:r>
              <a:rPr kumimoji="1" lang="zh-TW" altLang="en-US" dirty="0"/>
              <a:t>觸控螢幕輸入法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CCFD303-1EFD-8B65-DDEE-901D89AECE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直接透過觸控螢幕進行輸入</a:t>
            </a:r>
            <a:endParaRPr kumimoji="1" lang="en-US" altLang="zh-TW" dirty="0"/>
          </a:p>
          <a:p>
            <a:endParaRPr kumimoji="1" lang="en-US" altLang="zh-TW" dirty="0"/>
          </a:p>
          <a:p>
            <a:r>
              <a:rPr kumimoji="1" lang="zh-TW" altLang="en-US" dirty="0"/>
              <a:t>點擊觸控螢幕的右下方，即可開始小鍵盤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9884F27-0044-463A-7E78-FB09E4E3AC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01" t="46229" r="63" b="7299"/>
          <a:stretch/>
        </p:blipFill>
        <p:spPr>
          <a:xfrm>
            <a:off x="310036" y="3695615"/>
            <a:ext cx="4763190" cy="232714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713402B-AA5E-420E-975D-C77C7792D7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15"/>
          <a:stretch/>
        </p:blipFill>
        <p:spPr>
          <a:xfrm>
            <a:off x="5318080" y="3695615"/>
            <a:ext cx="3515883" cy="213285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B56F87C-90A1-E644-51B4-39F328ABB774}"/>
              </a:ext>
            </a:extLst>
          </p:cNvPr>
          <p:cNvSpPr/>
          <p:nvPr/>
        </p:nvSpPr>
        <p:spPr>
          <a:xfrm>
            <a:off x="1835696" y="3789040"/>
            <a:ext cx="1008112" cy="97300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" dirty="0"/>
              <a:t>Ｃ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09717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958DC8-4EEE-C9FC-6E38-2A4537F71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常用教學</a:t>
            </a:r>
            <a:r>
              <a:rPr kumimoji="1" lang="en-US" altLang="zh-TW" dirty="0"/>
              <a:t>-</a:t>
            </a:r>
            <a:r>
              <a:rPr kumimoji="1" lang="zh-TW" altLang="en-US" dirty="0"/>
              <a:t>觸控螢幕畫筆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42771E3-C2D6-71BE-ECD4-D2BD65C918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螢幕的右側，網內畫，可以叫出小標示</a:t>
            </a:r>
            <a:endParaRPr kumimoji="1" lang="en-US" altLang="zh-TW" dirty="0"/>
          </a:p>
          <a:p>
            <a:endParaRPr kumimoji="1" lang="en-US" altLang="zh-TW" dirty="0"/>
          </a:p>
          <a:p>
            <a:r>
              <a:rPr kumimoji="1" lang="zh-TW" altLang="en-US" dirty="0"/>
              <a:t>點擊後，點選畫筆，老師即可在課堂中做筆記</a:t>
            </a:r>
            <a:endParaRPr kumimoji="1" lang="en-US" altLang="zh-TW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BE0E8BB-B7E5-B8BC-DEA4-6A4F35021E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03" t="29709" r="15235" b="857"/>
          <a:stretch/>
        </p:blipFill>
        <p:spPr>
          <a:xfrm>
            <a:off x="374652" y="3563390"/>
            <a:ext cx="1461044" cy="328498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40C6457-0C6F-52DB-1EA6-BBB041F23F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35" t="12812" r="23103" b="2471"/>
          <a:stretch/>
        </p:blipFill>
        <p:spPr>
          <a:xfrm>
            <a:off x="2833873" y="3573016"/>
            <a:ext cx="1197474" cy="328498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238358B-DE90-7ED5-5E74-C468467BD2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780" t="13119" b="38706"/>
          <a:stretch/>
        </p:blipFill>
        <p:spPr>
          <a:xfrm>
            <a:off x="4833370" y="3933056"/>
            <a:ext cx="4136504" cy="280831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CB98C2E-1B33-DDF2-E6E4-55AEB72A417C}"/>
              </a:ext>
            </a:extLst>
          </p:cNvPr>
          <p:cNvSpPr/>
          <p:nvPr/>
        </p:nvSpPr>
        <p:spPr>
          <a:xfrm>
            <a:off x="841431" y="3900849"/>
            <a:ext cx="1008112" cy="97300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33415EB-6450-62AB-D03A-00714B77729F}"/>
              </a:ext>
            </a:extLst>
          </p:cNvPr>
          <p:cNvSpPr/>
          <p:nvPr/>
        </p:nvSpPr>
        <p:spPr>
          <a:xfrm>
            <a:off x="2818035" y="4581128"/>
            <a:ext cx="1008112" cy="97300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9A368C4-3A8C-CE75-351E-546AD3DF896A}"/>
              </a:ext>
            </a:extLst>
          </p:cNvPr>
          <p:cNvSpPr/>
          <p:nvPr/>
        </p:nvSpPr>
        <p:spPr>
          <a:xfrm>
            <a:off x="4525468" y="4387350"/>
            <a:ext cx="4444406" cy="16399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26" name="曲線接點 25">
            <a:extLst>
              <a:ext uri="{FF2B5EF4-FFF2-40B4-BE49-F238E27FC236}">
                <a16:creationId xmlns:a16="http://schemas.microsoft.com/office/drawing/2014/main" id="{757B01C6-11CA-DB53-BB17-18F9987A7902}"/>
              </a:ext>
            </a:extLst>
          </p:cNvPr>
          <p:cNvCxnSpPr>
            <a:cxnSpLocks/>
          </p:cNvCxnSpPr>
          <p:nvPr/>
        </p:nvCxnSpPr>
        <p:spPr>
          <a:xfrm rot="10800000">
            <a:off x="1136386" y="5337212"/>
            <a:ext cx="418202" cy="376961"/>
          </a:xfrm>
          <a:prstGeom prst="curvedConnector3">
            <a:avLst>
              <a:gd name="adj1" fmla="val -38642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624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5DA3EC-D44B-EBCE-5754-FD0E3B2F5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常用教學</a:t>
            </a:r>
            <a:r>
              <a:rPr kumimoji="1" lang="en-US" altLang="zh-TW" dirty="0"/>
              <a:t>-</a:t>
            </a:r>
            <a:r>
              <a:rPr kumimoji="1" lang="zh-TW" altLang="en-US" dirty="0"/>
              <a:t>視訊會議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4AAD01C-4F4A-F076-BCB1-15D249B8C5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視訊會議時，可自由選擇是要選擇前攝影、後攝影機。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22604BD-FECC-AD86-13C3-3BB680AE07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07" t="7593" r="21721" b="10294"/>
          <a:stretch/>
        </p:blipFill>
        <p:spPr>
          <a:xfrm>
            <a:off x="827584" y="3545631"/>
            <a:ext cx="3338621" cy="331236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B3B04CB-F4E3-2743-0A30-E881E8F650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76" t="6561" r="22214" b="15838"/>
          <a:stretch/>
        </p:blipFill>
        <p:spPr>
          <a:xfrm>
            <a:off x="5237911" y="3545631"/>
            <a:ext cx="3477905" cy="331237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B9693B5-D56E-EE5F-9C87-591C58AC52D1}"/>
              </a:ext>
            </a:extLst>
          </p:cNvPr>
          <p:cNvSpPr/>
          <p:nvPr/>
        </p:nvSpPr>
        <p:spPr>
          <a:xfrm>
            <a:off x="825511" y="6309320"/>
            <a:ext cx="3477904" cy="5486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2D714D0-4E85-607C-EBDE-DB9512A437AB}"/>
              </a:ext>
            </a:extLst>
          </p:cNvPr>
          <p:cNvSpPr/>
          <p:nvPr/>
        </p:nvSpPr>
        <p:spPr>
          <a:xfrm>
            <a:off x="5363521" y="6232382"/>
            <a:ext cx="3477904" cy="5486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86163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5DA3EC-D44B-EBCE-5754-FD0E3B2F5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常用教學</a:t>
            </a:r>
            <a:r>
              <a:rPr kumimoji="1" lang="en-US" altLang="zh-TW" dirty="0"/>
              <a:t>-</a:t>
            </a:r>
            <a:r>
              <a:rPr kumimoji="1" lang="zh-TW" altLang="en-US" dirty="0"/>
              <a:t>攝影機調整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4AAD01C-4F4A-F076-BCB1-15D249B8C5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可透過環控平板進行攝影機畫面調整，即可進行上、下、左、右、</a:t>
            </a:r>
            <a:r>
              <a:rPr kumimoji="1" lang="en-US" altLang="zh-TW" dirty="0"/>
              <a:t>zoom in\out</a:t>
            </a:r>
            <a:endParaRPr kumimoji="1"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12E80F4-4F3F-E243-AE7F-9D1466CCF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4" y="3429000"/>
            <a:ext cx="4521200" cy="33909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8FF4729-6EE4-C731-9F41-1A72CF1A4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3429000"/>
            <a:ext cx="4521200" cy="33909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7AA9F4D-89D5-2CC4-8A60-F4F35E0E0D40}"/>
              </a:ext>
            </a:extLst>
          </p:cNvPr>
          <p:cNvSpPr/>
          <p:nvPr/>
        </p:nvSpPr>
        <p:spPr>
          <a:xfrm>
            <a:off x="3347863" y="3645024"/>
            <a:ext cx="1152129" cy="32129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60F0236-A020-B3CA-D6D6-825235BFDDF4}"/>
              </a:ext>
            </a:extLst>
          </p:cNvPr>
          <p:cNvSpPr/>
          <p:nvPr/>
        </p:nvSpPr>
        <p:spPr>
          <a:xfrm>
            <a:off x="7906619" y="3645024"/>
            <a:ext cx="1152129" cy="32129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778735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9.0&quot;&gt;&lt;object type=&quot;1&quot; unique_id=&quot;10001&quot;&gt;&lt;object type=&quot;2&quot; unique_id=&quot;447981&quot;&gt;&lt;object type=&quot;3&quot; unique_id=&quot;447982&quot;&gt;&lt;property id=&quot;20148&quot; value=&quot;5&quot;/&gt;&lt;property id=&quot;20300&quot; value=&quot;Slide 1 - &amp;quot;活用錄製工具 輕鬆製作數位教材&amp;quot;&quot;/&gt;&lt;property id=&quot;20307&quot; value=&quot;256&quot;/&gt;&lt;/object&gt;&lt;object type=&quot;3&quot; unique_id=&quot;447984&quot;&gt;&lt;property id=&quot;20148&quot; value=&quot;5&quot;/&gt;&lt;property id=&quot;20300&quot; value=&quot;Slide 2 - &amp;quot;Hello!&amp;quot;&quot;/&gt;&lt;property id=&quot;20307&quot; value=&quot;258&quot;/&gt;&lt;/object&gt;&lt;object type=&quot;3&quot; unique_id=&quot;447985&quot;&gt;&lt;property id=&quot;20148&quot; value=&quot;5&quot;/&gt;&lt;property id=&quot;20300&quot; value=&quot;Slide 3 - &amp;quot;MOOCs  &amp;amp;  Flipped Classroom &amp;quot;&quot;/&gt;&lt;property id=&quot;20307&quot; value=&quot;259&quot;/&gt;&lt;/object&gt;&lt;object type=&quot;3&quot; unique_id=&quot;447986&quot;&gt;&lt;property id=&quot;20148&quot; value=&quot;5&quot;/&gt;&lt;property id=&quot;20300&quot; value=&quot;Slide 4&quot;/&gt;&lt;property id=&quot;20307&quot; value=&quot;260&quot;/&gt;&lt;/object&gt;&lt;object type=&quot;3&quot; unique_id=&quot;447987&quot;&gt;&lt;property id=&quot;20148&quot; value=&quot;5&quot;/&gt;&lt;property id=&quot;20300&quot; value=&quot;Slide 5 - &amp;quot;翻轉 &amp;quot;&quot;/&gt;&lt;property id=&quot;20307&quot; value=&quot;261&quot;/&gt;&lt;/object&gt;&lt;object type=&quot;3&quot; unique_id=&quot;447988&quot;&gt;&lt;property id=&quot;20148&quot; value=&quot;5&quot;/&gt;&lt;property id=&quot;20300&quot; value=&quot;Slide 7 - &amp;quot;EverCam&amp;quot;&quot;/&gt;&lt;property id=&quot;20307&quot; value=&quot;262&quot;/&gt;&lt;/object&gt;&lt;object type=&quot;3&quot; unique_id=&quot;447989&quot;&gt;&lt;property id=&quot;20148&quot; value=&quot;5&quot;/&gt;&lt;property id=&quot;20300&quot; value=&quot;Slide 10 - &amp;quot;常見錄影工具&amp;quot;&quot;/&gt;&lt;property id=&quot;20307&quot; value=&quot;263&quot;/&gt;&lt;/object&gt;&lt;object type=&quot;3&quot; unique_id=&quot;447990&quot;&gt;&lt;property id=&quot;20148&quot; value=&quot;5&quot;/&gt;&lt;property id=&quot;20300&quot; value=&quot;Slide 11 - &amp;quot;優點 Advantage&amp;quot;&quot;/&gt;&lt;property id=&quot;20307&quot; value=&quot;264&quot;/&gt;&lt;/object&gt;&lt;object type=&quot;3&quot; unique_id=&quot;447992&quot;&gt;&lt;property id=&quot;20148&quot; value=&quot;5&quot;/&gt;&lt;property id=&quot;20300&quot; value=&quot;Slide 12 - &amp;quot;3步驟&amp;quot;&quot;/&gt;&lt;property id=&quot;20307&quot; value=&quot;266&quot;/&gt;&lt;/object&gt;&lt;object type=&quot;3&quot; unique_id=&quot;447993&quot;&gt;&lt;property id=&quot;20148&quot; value=&quot;5&quot;/&gt;&lt;property id=&quot;20300&quot; value=&quot;Slide 9 - &amp;quot;EverCam 應用&amp;quot;&quot;/&gt;&lt;property id=&quot;20307&quot; value=&quot;267&quot;/&gt;&lt;/object&gt;&lt;object type=&quot;3&quot; unique_id=&quot;447994&quot;&gt;&lt;property id=&quot;20148&quot; value=&quot;5&quot;/&gt;&lt;property id=&quot;20300&quot; value=&quot;Slide 17&quot;/&gt;&lt;property id=&quot;20307&quot; value=&quot;268&quot;/&gt;&lt;/object&gt;&lt;object type=&quot;3&quot; unique_id=&quot;447995&quot;&gt;&lt;property id=&quot;20148&quot; value=&quot;5&quot;/&gt;&lt;property id=&quot;20300&quot; value=&quot;Slide 19 - &amp;quot;如何選擇耳機麥克風？&amp;quot;&quot;/&gt;&lt;property id=&quot;20307&quot; value=&quot;269&quot;/&gt;&lt;/object&gt;&lt;object type=&quot;3&quot; unique_id=&quot;447996&quot;&gt;&lt;property id=&quot;20148&quot; value=&quot;5&quot;/&gt;&lt;property id=&quot;20300&quot; value=&quot;Slide 16&quot;/&gt;&lt;property id=&quot;20307&quot; value=&quot;270&quot;/&gt;&lt;/object&gt;&lt;object type=&quot;3&quot; unique_id=&quot;447997&quot;&gt;&lt;property id=&quot;20148&quot; value=&quot;5&quot;/&gt;&lt;property id=&quot;20300&quot; value=&quot;Slide 22 - &amp;quot;錄製與編輯&amp;quot;&quot;/&gt;&lt;property id=&quot;20307&quot; value=&quot;271&quot;/&gt;&lt;/object&gt;&lt;object type=&quot;3&quot; unique_id=&quot;447999&quot;&gt;&lt;property id=&quot;20148&quot; value=&quot;5&quot;/&gt;&lt;property id=&quot;20300&quot; value=&quot;Slide 23 - &amp;quot;EverCam 應用&amp;quot;&quot;/&gt;&lt;property id=&quot;20307&quot; value=&quot;273&quot;/&gt;&lt;/object&gt;&lt;object type=&quot;3&quot; unique_id=&quot;448000&quot;&gt;&lt;property id=&quot;20148&quot; value=&quot;5&quot;/&gt;&lt;property id=&quot;20300&quot; value=&quot;Slide 18&quot;/&gt;&lt;property id=&quot;20307&quot; value=&quot;274&quot;/&gt;&lt;/object&gt;&lt;object type=&quot;3&quot; unique_id=&quot;448328&quot;&gt;&lt;property id=&quot;20148&quot; value=&quot;5&quot;/&gt;&lt;property id=&quot;20300&quot; value=&quot;Slide 6 - &amp;quot;知識講述 &amp;quot;&quot;/&gt;&lt;property id=&quot;20307&quot; value=&quot;283&quot;/&gt;&lt;/object&gt;&lt;object type=&quot;3&quot; unique_id=&quot;448329&quot;&gt;&lt;property id=&quot;20148&quot; value=&quot;5&quot;/&gt;&lt;property id=&quot;20300&quot; value=&quot;Slide 8 - &amp;quot;EverCam&amp;quot;&quot;/&gt;&lt;property id=&quot;20307&quot; value=&quot;284&quot;/&gt;&lt;/object&gt;&lt;object type=&quot;3&quot; unique_id=&quot;448330&quot;&gt;&lt;property id=&quot;20148&quot; value=&quot;5&quot;/&gt;&lt;property id=&quot;20300&quot; value=&quot;Slide 13&quot;/&gt;&lt;property id=&quot;20307&quot; value=&quot;285&quot;/&gt;&lt;/object&gt;&lt;object type=&quot;3&quot; unique_id=&quot;448331&quot;&gt;&lt;property id=&quot;20148&quot; value=&quot;5&quot;/&gt;&lt;property id=&quot;20300&quot; value=&quot;Slide 14 - &amp;quot;教材內容調整與編排&amp;quot;&quot;/&gt;&lt;property id=&quot;20307&quot; value=&quot;286&quot;/&gt;&lt;/object&gt;&lt;object type=&quot;3&quot; unique_id=&quot;448332&quot;&gt;&lt;property id=&quot;20148&quot; value=&quot;5&quot;/&gt;&lt;property id=&quot;20300&quot; value=&quot;Slide 15 - &amp;quot;教材內容調整與編排&amp;quot;&quot;/&gt;&lt;property id=&quot;20307&quot; value=&quot;287&quot;/&gt;&lt;/object&gt;&lt;object type=&quot;3&quot; unique_id=&quot;448333&quot;&gt;&lt;property id=&quot;20148&quot; value=&quot;5&quot;/&gt;&lt;property id=&quot;20300&quot; value=&quot;Slide 20 - &amp;quot;耳機麥克風須注意&amp;quot;&quot;/&gt;&lt;property id=&quot;20307&quot; value=&quot;288&quot;/&gt;&lt;/object&gt;&lt;object type=&quot;3&quot; unique_id=&quot;448334&quot;&gt;&lt;property id=&quot;20148&quot; value=&quot;5&quot;/&gt;&lt;property id=&quot;20300&quot; value=&quot;Slide 21 - &amp;quot;聲音及影像確認&amp;quot;&quot;/&gt;&lt;property id=&quot;20307&quot; value=&quot;289&quot;/&gt;&lt;/object&gt;&lt;object type=&quot;3&quot; unique_id=&quot;448335&quot;&gt;&lt;property id=&quot;20148&quot; value=&quot;5&quot;/&gt;&lt;property id=&quot;20300&quot; value=&quot;Slide 24 - &amp;quot;EverCam 應用&amp;quot;&quot;/&gt;&lt;property id=&quot;20307&quot; value=&quot;290&quot;/&gt;&lt;/object&gt;&lt;/object&gt;&lt;object type=&quot;8&quot; unique_id=&quot;448037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Nathaniel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7838</TotalTime>
  <Words>276</Words>
  <Application>Microsoft Macintosh PowerPoint</Application>
  <PresentationFormat>如螢幕大小 (4:3)</PresentationFormat>
  <Paragraphs>52</Paragraphs>
  <Slides>14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0" baseType="lpstr">
      <vt:lpstr>微軟正黑體</vt:lpstr>
      <vt:lpstr>Google Sans Display</vt:lpstr>
      <vt:lpstr>Amatic SC</vt:lpstr>
      <vt:lpstr>Arial</vt:lpstr>
      <vt:lpstr>Merriweather</vt:lpstr>
      <vt:lpstr>Nathaniel template</vt:lpstr>
      <vt:lpstr>長庚科技大學      多功能智慧教室</vt:lpstr>
      <vt:lpstr>現場設備介紹</vt:lpstr>
      <vt:lpstr>一鍵全開</vt:lpstr>
      <vt:lpstr>模式介紹</vt:lpstr>
      <vt:lpstr>常用教學-教室無線網路連線</vt:lpstr>
      <vt:lpstr>常用教學-觸控螢幕輸入法</vt:lpstr>
      <vt:lpstr>常用教學-觸控螢幕畫筆</vt:lpstr>
      <vt:lpstr>常用教學-視訊會議</vt:lpstr>
      <vt:lpstr>常用教學-攝影機調整</vt:lpstr>
      <vt:lpstr>常用教學-iphone、ipad投影分享</vt:lpstr>
      <vt:lpstr>常用教學-android投影</vt:lpstr>
      <vt:lpstr>常用教學-無線投影</vt:lpstr>
      <vt:lpstr>一鍵全關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活用錄製工具 輕鬆製作數位教材</dc:title>
  <dc:creator>Willa</dc:creator>
  <cp:lastModifiedBy>Microsoft Office User</cp:lastModifiedBy>
  <cp:revision>41</cp:revision>
  <dcterms:modified xsi:type="dcterms:W3CDTF">2023-03-07T08:04:01Z</dcterms:modified>
</cp:coreProperties>
</file>